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2">
  <p:sldMasterIdLst>
    <p:sldMasterId id="2147483684" r:id="rId1"/>
  </p:sldMasterIdLst>
  <p:notesMasterIdLst>
    <p:notesMasterId r:id="rId45"/>
  </p:notesMasterIdLst>
  <p:handoutMasterIdLst>
    <p:handoutMasterId r:id="rId46"/>
  </p:handoutMasterIdLst>
  <p:sldIdLst>
    <p:sldId id="256" r:id="rId2"/>
    <p:sldId id="396" r:id="rId3"/>
    <p:sldId id="397" r:id="rId4"/>
    <p:sldId id="402" r:id="rId5"/>
    <p:sldId id="404" r:id="rId6"/>
    <p:sldId id="405" r:id="rId7"/>
    <p:sldId id="406" r:id="rId8"/>
    <p:sldId id="407" r:id="rId9"/>
    <p:sldId id="408" r:id="rId10"/>
    <p:sldId id="411" r:id="rId11"/>
    <p:sldId id="409" r:id="rId12"/>
    <p:sldId id="412" r:id="rId13"/>
    <p:sldId id="413" r:id="rId14"/>
    <p:sldId id="424" r:id="rId15"/>
    <p:sldId id="415" r:id="rId16"/>
    <p:sldId id="420" r:id="rId17"/>
    <p:sldId id="422" r:id="rId18"/>
    <p:sldId id="423" r:id="rId19"/>
    <p:sldId id="417" r:id="rId20"/>
    <p:sldId id="416" r:id="rId21"/>
    <p:sldId id="418" r:id="rId22"/>
    <p:sldId id="427" r:id="rId23"/>
    <p:sldId id="432" r:id="rId24"/>
    <p:sldId id="433" r:id="rId25"/>
    <p:sldId id="435" r:id="rId26"/>
    <p:sldId id="436" r:id="rId27"/>
    <p:sldId id="425" r:id="rId28"/>
    <p:sldId id="426" r:id="rId29"/>
    <p:sldId id="437" r:id="rId30"/>
    <p:sldId id="438" r:id="rId31"/>
    <p:sldId id="439" r:id="rId32"/>
    <p:sldId id="440" r:id="rId33"/>
    <p:sldId id="434" r:id="rId34"/>
    <p:sldId id="419" r:id="rId35"/>
    <p:sldId id="374" r:id="rId36"/>
    <p:sldId id="429" r:id="rId37"/>
    <p:sldId id="386" r:id="rId38"/>
    <p:sldId id="431" r:id="rId39"/>
    <p:sldId id="378" r:id="rId40"/>
    <p:sldId id="379" r:id="rId41"/>
    <p:sldId id="380" r:id="rId42"/>
    <p:sldId id="381" r:id="rId43"/>
    <p:sldId id="398"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941" autoAdjust="0"/>
    <p:restoredTop sz="98779" autoAdjust="0"/>
  </p:normalViewPr>
  <p:slideViewPr>
    <p:cSldViewPr snapToGrid="0" snapToObjects="1">
      <p:cViewPr varScale="1">
        <p:scale>
          <a:sx n="164" d="100"/>
          <a:sy n="164" d="100"/>
        </p:scale>
        <p:origin x="1792"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896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handoutMaster" Target="handoutMasters/handout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AC5843B-8403-4144-AAEF-47CA2E0F32E4}" type="datetimeFigureOut">
              <a:rPr lang="en-US" smtClean="0"/>
              <a:t>11/7/17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849177-3971-FB46-B7CA-D3177DE6218C}" type="slidenum">
              <a:rPr lang="en-US" smtClean="0"/>
              <a:t>‹#›</a:t>
            </a:fld>
            <a:endParaRPr lang="en-US"/>
          </a:p>
        </p:txBody>
      </p:sp>
    </p:spTree>
    <p:extLst>
      <p:ext uri="{BB962C8B-B14F-4D97-AF65-F5344CB8AC3E}">
        <p14:creationId xmlns:p14="http://schemas.microsoft.com/office/powerpoint/2010/main" val="370251180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22.png>
</file>

<file path=ppt/media/image3.tiff>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9D713F-2276-3640-910B-971329B4C8A2}" type="datetimeFigureOut">
              <a:rPr lang="en-US" smtClean="0"/>
              <a:t>11/7/17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E89BCA3-FC48-7A4B-A54B-780F4897C23A}" type="slidenum">
              <a:rPr lang="en-US" smtClean="0"/>
              <a:t>‹#›</a:t>
            </a:fld>
            <a:endParaRPr lang="en-US"/>
          </a:p>
        </p:txBody>
      </p:sp>
    </p:spTree>
    <p:extLst>
      <p:ext uri="{BB962C8B-B14F-4D97-AF65-F5344CB8AC3E}">
        <p14:creationId xmlns:p14="http://schemas.microsoft.com/office/powerpoint/2010/main" val="201522111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p:cNvSpPr>
          <p:nvPr>
            <p:ph type="sldImg"/>
          </p:nvPr>
        </p:nvSpPr>
        <p:spPr>
          <a:ln/>
        </p:spPr>
      </p:sp>
      <p:sp>
        <p:nvSpPr>
          <p:cNvPr id="80899"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latin typeface="Arial" charset="0"/>
            </a:endParaRPr>
          </a:p>
        </p:txBody>
      </p:sp>
      <p:sp>
        <p:nvSpPr>
          <p:cNvPr id="80900" name="Slide Number Placeholder 3"/>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lstStyle>
            <a:lvl1pPr eaLnBrk="0" hangingPunct="0">
              <a:defRPr sz="4200">
                <a:solidFill>
                  <a:srgbClr val="000000"/>
                </a:solidFill>
                <a:latin typeface="Gill Sans" charset="0"/>
                <a:ea typeface="ヒラギノ角ゴ Pro W3" charset="-128"/>
                <a:sym typeface="Gill Sans" charset="0"/>
              </a:defRPr>
            </a:lvl1pPr>
            <a:lvl2pPr marL="37931725" indent="-37474525" eaLnBrk="0" hangingPunct="0">
              <a:defRPr sz="4200">
                <a:solidFill>
                  <a:srgbClr val="000000"/>
                </a:solidFill>
                <a:latin typeface="Gill Sans" charset="0"/>
                <a:ea typeface="ヒラギノ角ゴ Pro W3" charset="-128"/>
                <a:sym typeface="Gill Sans" charset="0"/>
              </a:defRPr>
            </a:lvl2pPr>
            <a:lvl3pPr eaLnBrk="0" hangingPunct="0">
              <a:defRPr sz="4200">
                <a:solidFill>
                  <a:srgbClr val="000000"/>
                </a:solidFill>
                <a:latin typeface="Gill Sans" charset="0"/>
                <a:ea typeface="ヒラギノ角ゴ Pro W3" charset="-128"/>
                <a:sym typeface="Gill Sans" charset="0"/>
              </a:defRPr>
            </a:lvl3pPr>
            <a:lvl4pPr eaLnBrk="0" hangingPunct="0">
              <a:defRPr sz="4200">
                <a:solidFill>
                  <a:srgbClr val="000000"/>
                </a:solidFill>
                <a:latin typeface="Gill Sans" charset="0"/>
                <a:ea typeface="ヒラギノ角ゴ Pro W3" charset="-128"/>
                <a:sym typeface="Gill Sans" charset="0"/>
              </a:defRPr>
            </a:lvl4pPr>
            <a:lvl5pPr eaLnBrk="0" hangingPunct="0">
              <a:defRPr sz="4200">
                <a:solidFill>
                  <a:srgbClr val="000000"/>
                </a:solidFill>
                <a:latin typeface="Gill Sans" charset="0"/>
                <a:ea typeface="ヒラギノ角ゴ Pro W3" charset="-128"/>
                <a:sym typeface="Gill Sans" charset="0"/>
              </a:defRPr>
            </a:lvl5pPr>
            <a:lvl6pPr marL="4572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6pPr>
            <a:lvl7pPr marL="9144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7pPr>
            <a:lvl8pPr marL="13716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8pPr>
            <a:lvl9pPr marL="18288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9pPr>
          </a:lstStyle>
          <a:p>
            <a:pPr eaLnBrk="1" hangingPunct="1"/>
            <a:fld id="{659B1328-BBC6-3F4B-9FF9-03BC8D9A8B12}" type="slidenum">
              <a:rPr lang="en-US" altLang="x-none" sz="1200">
                <a:latin typeface="Arial" charset="0"/>
              </a:rPr>
              <a:pPr eaLnBrk="1" hangingPunct="1"/>
              <a:t>35</a:t>
            </a:fld>
            <a:endParaRPr lang="en-US" altLang="x-none" sz="1200">
              <a:latin typeface="Arial" charset="0"/>
            </a:endParaRPr>
          </a:p>
        </p:txBody>
      </p:sp>
    </p:spTree>
    <p:extLst>
      <p:ext uri="{BB962C8B-B14F-4D97-AF65-F5344CB8AC3E}">
        <p14:creationId xmlns:p14="http://schemas.microsoft.com/office/powerpoint/2010/main" val="279676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08152"/>
            <a:ext cx="8229600" cy="861676"/>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531088"/>
            <a:ext cx="8229600" cy="4784652"/>
          </a:xfrm>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lvl1pPr algn="r">
              <a:defRPr/>
            </a:lvl1pPr>
          </a:lstStyle>
          <a:p>
            <a:fld id="{121000DE-B95E-FA4A-8310-8A8B2D54F0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smtClean="0"/>
              <a:t>Fall 2017</a:t>
            </a:r>
            <a:endParaRPr lang="en-US"/>
          </a:p>
        </p:txBody>
      </p:sp>
      <p:sp>
        <p:nvSpPr>
          <p:cNvPr id="4" name="Footer Placeholder 3"/>
          <p:cNvSpPr>
            <a:spLocks noGrp="1"/>
          </p:cNvSpPr>
          <p:nvPr>
            <p:ph type="ftr" sz="quarter" idx="11"/>
          </p:nvPr>
        </p:nvSpPr>
        <p:spPr/>
        <p:txBody>
          <a:bodyPr/>
          <a:lstStyle/>
          <a:p>
            <a:r>
              <a:rPr lang="en-US" smtClean="0"/>
              <a:t>CS 891 - Web Archiving Seminar</a:t>
            </a:r>
            <a:endParaRPr lang="en-US"/>
          </a:p>
        </p:txBody>
      </p:sp>
      <p:sp>
        <p:nvSpPr>
          <p:cNvPr id="5" name="Slide Number Placeholder 4"/>
          <p:cNvSpPr>
            <a:spLocks noGrp="1"/>
          </p:cNvSpPr>
          <p:nvPr>
            <p:ph type="sldNum" sz="quarter" idx="12"/>
          </p:nvPr>
        </p:nvSpPr>
        <p:spPr/>
        <p:txBody>
          <a:bodyPr/>
          <a:lstStyle/>
          <a:p>
            <a:fld id="{121000DE-B95E-FA4A-8310-8A8B2D54F0D7}" type="slidenum">
              <a:rPr lang="en-US" smtClean="0"/>
              <a:t>‹#›</a:t>
            </a:fld>
            <a:endParaRPr lang="en-US"/>
          </a:p>
        </p:txBody>
      </p:sp>
      <p:sp>
        <p:nvSpPr>
          <p:cNvPr id="7" name="Title 1"/>
          <p:cNvSpPr>
            <a:spLocks noGrp="1"/>
          </p:cNvSpPr>
          <p:nvPr>
            <p:ph type="title"/>
          </p:nvPr>
        </p:nvSpPr>
        <p:spPr>
          <a:xfrm>
            <a:off x="457200" y="508152"/>
            <a:ext cx="8229600" cy="861676"/>
          </a:xfrm>
        </p:spPr>
        <p:txBody>
          <a:body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
        <p:nvSpPr>
          <p:cNvPr id="8" name="Title 1"/>
          <p:cNvSpPr>
            <a:spLocks noGrp="1"/>
          </p:cNvSpPr>
          <p:nvPr>
            <p:ph type="title"/>
          </p:nvPr>
        </p:nvSpPr>
        <p:spPr>
          <a:xfrm>
            <a:off x="457200" y="201115"/>
            <a:ext cx="8229600" cy="948570"/>
          </a:xfrm>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smtClean="0"/>
              <a:t>Fall 2017</a:t>
            </a:r>
            <a:endParaRPr lang="en-US"/>
          </a:p>
        </p:txBody>
      </p:sp>
      <p:sp>
        <p:nvSpPr>
          <p:cNvPr id="8" name="Footer Placeholder 7"/>
          <p:cNvSpPr>
            <a:spLocks noGrp="1"/>
          </p:cNvSpPr>
          <p:nvPr>
            <p:ph type="ftr" sz="quarter" idx="11"/>
          </p:nvPr>
        </p:nvSpPr>
        <p:spPr/>
        <p:txBody>
          <a:bodyPr/>
          <a:lstStyle/>
          <a:p>
            <a:r>
              <a:rPr lang="en-US" smtClean="0"/>
              <a:t>CS 891 - Web Archiving Seminar</a:t>
            </a:r>
            <a:endParaRPr lang="en-US"/>
          </a:p>
        </p:txBody>
      </p:sp>
      <p:sp>
        <p:nvSpPr>
          <p:cNvPr id="9" name="Slide Number Placeholder 8"/>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042151"/>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0632"/>
            <a:ext cx="8229600" cy="48794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477000"/>
            <a:ext cx="2133600" cy="244475"/>
          </a:xfrm>
          <a:prstGeom prst="rect">
            <a:avLst/>
          </a:prstGeom>
        </p:spPr>
        <p:txBody>
          <a:bodyPr vert="horz" lIns="91440" tIns="45720" rIns="91440" bIns="45720" rtlCol="0" anchor="ctr"/>
          <a:lstStyle>
            <a:lvl1pPr algn="l">
              <a:defRPr sz="1100">
                <a:solidFill>
                  <a:schemeClr val="tx1">
                    <a:tint val="75000"/>
                  </a:schemeClr>
                </a:solidFill>
                <a:latin typeface="Calibri"/>
                <a:cs typeface="Calibri"/>
              </a:defRPr>
            </a:lvl1pPr>
          </a:lstStyle>
          <a:p>
            <a:r>
              <a:rPr lang="en-US" smtClean="0"/>
              <a:t>Fall 2017</a:t>
            </a:r>
            <a:endParaRPr lang="en-US" dirty="0"/>
          </a:p>
        </p:txBody>
      </p:sp>
      <p:sp>
        <p:nvSpPr>
          <p:cNvPr id="5" name="Footer Placeholder 4"/>
          <p:cNvSpPr>
            <a:spLocks noGrp="1"/>
          </p:cNvSpPr>
          <p:nvPr>
            <p:ph type="ftr" sz="quarter" idx="3"/>
          </p:nvPr>
        </p:nvSpPr>
        <p:spPr>
          <a:xfrm>
            <a:off x="3124200" y="6477000"/>
            <a:ext cx="2895600" cy="244475"/>
          </a:xfrm>
          <a:prstGeom prst="rect">
            <a:avLst/>
          </a:prstGeom>
        </p:spPr>
        <p:txBody>
          <a:bodyPr vert="horz" lIns="91440" tIns="45720" rIns="91440" bIns="45720" rtlCol="0" anchor="ctr"/>
          <a:lstStyle>
            <a:lvl1pPr algn="ctr">
              <a:defRPr sz="1100">
                <a:solidFill>
                  <a:schemeClr val="tx1">
                    <a:tint val="75000"/>
                  </a:schemeClr>
                </a:solidFill>
                <a:latin typeface="Calibri"/>
                <a:cs typeface="Calibri"/>
              </a:defRPr>
            </a:lvl1pPr>
          </a:lstStyle>
          <a:p>
            <a:r>
              <a:rPr lang="en-US" smtClean="0"/>
              <a:t>CS 891 - Web Archiving Seminar</a:t>
            </a:r>
            <a:endParaRPr lang="en-US" dirty="0"/>
          </a:p>
        </p:txBody>
      </p:sp>
      <p:sp>
        <p:nvSpPr>
          <p:cNvPr id="6" name="Slide Number Placeholder 5"/>
          <p:cNvSpPr>
            <a:spLocks noGrp="1"/>
          </p:cNvSpPr>
          <p:nvPr>
            <p:ph type="sldNum" sz="quarter" idx="4"/>
          </p:nvPr>
        </p:nvSpPr>
        <p:spPr>
          <a:xfrm>
            <a:off x="6553200" y="6477000"/>
            <a:ext cx="2133600" cy="244475"/>
          </a:xfrm>
          <a:prstGeom prst="rect">
            <a:avLst/>
          </a:prstGeom>
        </p:spPr>
        <p:txBody>
          <a:bodyPr vert="horz" lIns="91440" tIns="45720" rIns="91440" bIns="45720" rtlCol="0" anchor="ctr"/>
          <a:lstStyle>
            <a:lvl1pPr marL="0" marR="0" indent="0" algn="r" defTabSz="457200" rtl="0" eaLnBrk="1" fontAlgn="auto" latinLnBrk="0" hangingPunct="1">
              <a:lnSpc>
                <a:spcPct val="100000"/>
              </a:lnSpc>
              <a:spcBef>
                <a:spcPts val="0"/>
              </a:spcBef>
              <a:spcAft>
                <a:spcPts val="0"/>
              </a:spcAft>
              <a:buClrTx/>
              <a:buSzTx/>
              <a:buFontTx/>
              <a:buNone/>
              <a:tabLst/>
              <a:defRPr sz="1100">
                <a:solidFill>
                  <a:schemeClr val="tx1">
                    <a:tint val="75000"/>
                  </a:schemeClr>
                </a:solidFill>
                <a:latin typeface="Calibri"/>
                <a:cs typeface="Calibri"/>
              </a:defRPr>
            </a:lvl1pPr>
          </a:lstStyle>
          <a:p>
            <a:fld id="{121000DE-B95E-FA4A-8310-8A8B2D54F0D7}" type="slidenum">
              <a:rPr lang="en-US" smtClean="0"/>
              <a:pPr/>
              <a:t>‹#›</a:t>
            </a:fld>
            <a:endParaRPr lang="en-US" dirty="0"/>
          </a:p>
        </p:txBody>
      </p:sp>
      <p:cxnSp>
        <p:nvCxnSpPr>
          <p:cNvPr id="9" name="Straight Connector 8"/>
          <p:cNvCxnSpPr/>
          <p:nvPr userDrawn="1"/>
        </p:nvCxnSpPr>
        <p:spPr>
          <a:xfrm>
            <a:off x="1" y="6433094"/>
            <a:ext cx="9157739" cy="0"/>
          </a:xfrm>
          <a:prstGeom prst="line">
            <a:avLst/>
          </a:prstGeom>
          <a:ln w="57150" cmpd="sng">
            <a:solidFill>
              <a:schemeClr val="tx2"/>
            </a:solidFill>
          </a:ln>
        </p:spPr>
        <p:style>
          <a:lnRef idx="3">
            <a:schemeClr val="accent1"/>
          </a:lnRef>
          <a:fillRef idx="0">
            <a:schemeClr val="accent1"/>
          </a:fillRef>
          <a:effectRef idx="2">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iming>
    <p:tnLst>
      <p:par>
        <p:cTn id="1" dur="indefinite" restart="never" nodeType="tmRoot"/>
      </p:par>
    </p:tnLst>
  </p:timing>
  <p:hf hdr="0"/>
  <p:txStyles>
    <p:titleStyle>
      <a:lvl1pPr algn="ctr" defTabSz="457200" rtl="0" eaLnBrk="1" latinLnBrk="0" hangingPunct="1">
        <a:spcBef>
          <a:spcPct val="0"/>
        </a:spcBef>
        <a:buNone/>
        <a:defRPr sz="4400" b="1" kern="1200">
          <a:solidFill>
            <a:schemeClr val="tx2"/>
          </a:solidFill>
          <a:latin typeface="Calibri"/>
          <a:ea typeface="+mj-ea"/>
          <a:cs typeface="Calibri"/>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Calibri"/>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Calibri"/>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Calibri"/>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Calibri"/>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image" Target="../media/image7.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cel.archives-ouvertes.fr/cel-00529505/en/" TargetMode="External"/><Relationship Id="rId4" Type="http://schemas.openxmlformats.org/officeDocument/2006/relationships/hyperlink" Target="https://www.youtube.com/watch?v=meBXuTIPJQk" TargetMode="External"/><Relationship Id="rId5" Type="http://schemas.openxmlformats.org/officeDocument/2006/relationships/hyperlink" Target="https://www.nature.com/scitable/ebooks/english-communication-for-scientists-14053993/giving-oral-presentations-14239332" TargetMode="External"/><Relationship Id="rId1" Type="http://schemas.openxmlformats.org/officeDocument/2006/relationships/slideLayout" Target="../slideLayouts/slideLayout2.xml"/><Relationship Id="rId2" Type="http://schemas.openxmlformats.org/officeDocument/2006/relationships/hyperlink" Target="http://njn.valgrind.org/good-talk.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How to </a:t>
            </a:r>
            <a:r>
              <a:rPr lang="en-US" dirty="0" smtClean="0"/>
              <a:t>Prepare and Give an Academic </a:t>
            </a:r>
            <a:r>
              <a:rPr lang="en-US" dirty="0"/>
              <a:t>Presentation</a:t>
            </a:r>
          </a:p>
        </p:txBody>
      </p:sp>
      <p:sp>
        <p:nvSpPr>
          <p:cNvPr id="3" name="Subtitle 2"/>
          <p:cNvSpPr>
            <a:spLocks noGrp="1"/>
          </p:cNvSpPr>
          <p:nvPr>
            <p:ph type="subTitle" idx="1"/>
          </p:nvPr>
        </p:nvSpPr>
        <p:spPr>
          <a:xfrm>
            <a:off x="1060704" y="3886200"/>
            <a:ext cx="7159752" cy="1752600"/>
          </a:xfrm>
        </p:spPr>
        <p:txBody>
          <a:bodyPr>
            <a:normAutofit/>
          </a:bodyPr>
          <a:lstStyle/>
          <a:p>
            <a:r>
              <a:rPr lang="is-IS" dirty="0" smtClean="0"/>
              <a:t>Michele C. Weigle and Michael L. Nelson</a:t>
            </a:r>
          </a:p>
          <a:p>
            <a:r>
              <a:rPr lang="is-IS" dirty="0" smtClean="0"/>
              <a:t>CS 891 – Web Archiving Seminar</a:t>
            </a:r>
          </a:p>
          <a:p>
            <a:r>
              <a:rPr lang="is-IS" dirty="0" smtClean="0"/>
              <a:t>Fall 2017</a:t>
            </a:r>
          </a:p>
        </p:txBody>
      </p:sp>
      <p:pic>
        <p:nvPicPr>
          <p:cNvPr id="4" name="Picture 7" descr="ODU_sig_fullcolor.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661" y="83649"/>
            <a:ext cx="2513877" cy="1050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12" name="Group 11"/>
          <p:cNvGrpSpPr/>
          <p:nvPr/>
        </p:nvGrpSpPr>
        <p:grpSpPr>
          <a:xfrm>
            <a:off x="56935" y="6502699"/>
            <a:ext cx="1468607" cy="307777"/>
            <a:chOff x="-28016" y="6334780"/>
            <a:chExt cx="1468607" cy="307777"/>
          </a:xfrm>
        </p:grpSpPr>
        <p:sp>
          <p:nvSpPr>
            <p:cNvPr id="13" name="TextBox 12"/>
            <p:cNvSpPr txBox="1"/>
            <p:nvPr/>
          </p:nvSpPr>
          <p:spPr>
            <a:xfrm>
              <a:off x="-28016" y="6334780"/>
              <a:ext cx="1468607" cy="307777"/>
            </a:xfrm>
            <a:prstGeom prst="rect">
              <a:avLst/>
            </a:prstGeom>
            <a:noFill/>
          </p:spPr>
          <p:txBody>
            <a:bodyPr wrap="none" rtlCol="0">
              <a:spAutoFit/>
            </a:bodyPr>
            <a:lstStyle/>
            <a:p>
              <a:r>
                <a:rPr lang="en-US" sz="1400" dirty="0" smtClean="0"/>
                <a:t>          @</a:t>
              </a:r>
              <a:r>
                <a:rPr lang="en-US" sz="1400" dirty="0" err="1" smtClean="0"/>
                <a:t>WebSciDL</a:t>
              </a:r>
              <a:endParaRPr lang="en-US" sz="1400" dirty="0" smtClean="0"/>
            </a:p>
          </p:txBody>
        </p:sp>
        <p:pic>
          <p:nvPicPr>
            <p:cNvPr id="14" name="Picture 13" descr="imgres.png"/>
            <p:cNvPicPr>
              <a:picLocks noChangeAspect="1"/>
            </p:cNvPicPr>
            <p:nvPr/>
          </p:nvPicPr>
          <p:blipFill rotWithShape="1">
            <a:blip r:embed="rId3">
              <a:extLst>
                <a:ext uri="{28A0092B-C50C-407E-A947-70E740481C1C}">
                  <a14:useLocalDpi xmlns:a14="http://schemas.microsoft.com/office/drawing/2010/main" val="0"/>
                </a:ext>
              </a:extLst>
            </a:blip>
            <a:srcRect l="28816" t="13891" r="29046" b="14427"/>
            <a:stretch/>
          </p:blipFill>
          <p:spPr>
            <a:xfrm>
              <a:off x="85712" y="6334780"/>
              <a:ext cx="350302" cy="283324"/>
            </a:xfrm>
            <a:prstGeom prst="rect">
              <a:avLst/>
            </a:prstGeom>
          </p:spPr>
        </p:pic>
      </p:grpSp>
      <p:sp>
        <p:nvSpPr>
          <p:cNvPr id="15" name="Rectangle 14"/>
          <p:cNvSpPr/>
          <p:nvPr/>
        </p:nvSpPr>
        <p:spPr>
          <a:xfrm>
            <a:off x="1613114" y="6502699"/>
            <a:ext cx="3132974" cy="307777"/>
          </a:xfrm>
          <a:prstGeom prst="rect">
            <a:avLst/>
          </a:prstGeom>
        </p:spPr>
        <p:txBody>
          <a:bodyPr wrap="none">
            <a:spAutoFit/>
          </a:bodyPr>
          <a:lstStyle/>
          <a:p>
            <a:r>
              <a:rPr lang="en-US" sz="1400" dirty="0"/>
              <a:t>https://</a:t>
            </a:r>
            <a:r>
              <a:rPr lang="en-US" sz="1400" dirty="0" err="1"/>
              <a:t>phonedude.github.io</a:t>
            </a:r>
            <a:r>
              <a:rPr lang="en-US" sz="1400" dirty="0"/>
              <a:t>/cs891-f17/</a:t>
            </a:r>
          </a:p>
        </p:txBody>
      </p:sp>
    </p:spTree>
    <p:extLst>
      <p:ext uri="{BB962C8B-B14F-4D97-AF65-F5344CB8AC3E}">
        <p14:creationId xmlns:p14="http://schemas.microsoft.com/office/powerpoint/2010/main" val="35614835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10</a:t>
            </a:fld>
            <a:endParaRPr lang="en-US"/>
          </a:p>
        </p:txBody>
      </p:sp>
      <p:sp>
        <p:nvSpPr>
          <p:cNvPr id="5" name="TextBox 4"/>
          <p:cNvSpPr txBox="1"/>
          <p:nvPr/>
        </p:nvSpPr>
        <p:spPr>
          <a:xfrm>
            <a:off x="2146432" y="2456121"/>
            <a:ext cx="4851136" cy="1107996"/>
          </a:xfrm>
          <a:prstGeom prst="rect">
            <a:avLst/>
          </a:prstGeom>
          <a:noFill/>
        </p:spPr>
        <p:txBody>
          <a:bodyPr wrap="none" rtlCol="0">
            <a:spAutoFit/>
          </a:bodyPr>
          <a:lstStyle/>
          <a:p>
            <a:r>
              <a:rPr lang="en-US" sz="6600" dirty="0" smtClean="0"/>
              <a:t>Concrete Tips</a:t>
            </a:r>
            <a:endParaRPr lang="en-US" sz="6600" dirty="0"/>
          </a:p>
        </p:txBody>
      </p:sp>
    </p:spTree>
    <p:extLst>
      <p:ext uri="{BB962C8B-B14F-4D97-AF65-F5344CB8AC3E}">
        <p14:creationId xmlns:p14="http://schemas.microsoft.com/office/powerpoint/2010/main" val="1106240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Consider the audience</a:t>
            </a:r>
            <a:endParaRPr lang="en-US" dirty="0"/>
          </a:p>
        </p:txBody>
      </p:sp>
      <p:sp>
        <p:nvSpPr>
          <p:cNvPr id="3" name="Content Placeholder 2"/>
          <p:cNvSpPr>
            <a:spLocks noGrp="1"/>
          </p:cNvSpPr>
          <p:nvPr>
            <p:ph idx="1"/>
          </p:nvPr>
        </p:nvSpPr>
        <p:spPr/>
        <p:txBody>
          <a:bodyPr>
            <a:normAutofit lnSpcReduction="10000"/>
          </a:bodyPr>
          <a:lstStyle/>
          <a:p>
            <a:r>
              <a:rPr lang="en-US" altLang="x-none" dirty="0" smtClean="0"/>
              <a:t>Include enough background material that your audience will be able to follow your talk.</a:t>
            </a:r>
          </a:p>
          <a:p>
            <a:pPr lvl="1"/>
            <a:r>
              <a:rPr lang="en-US" altLang="x-none" dirty="0" smtClean="0"/>
              <a:t>don’t bore them with background they already know</a:t>
            </a:r>
          </a:p>
          <a:p>
            <a:pPr lvl="3"/>
            <a:endParaRPr lang="en-US" altLang="x-none" dirty="0" smtClean="0"/>
          </a:p>
          <a:p>
            <a:r>
              <a:rPr lang="en-US" altLang="x-none" dirty="0"/>
              <a:t>Don’t provide too much detail</a:t>
            </a:r>
          </a:p>
          <a:p>
            <a:pPr lvl="1"/>
            <a:r>
              <a:rPr lang="en-US" altLang="x-none" dirty="0" smtClean="0"/>
              <a:t>details are in the paper</a:t>
            </a:r>
          </a:p>
          <a:p>
            <a:pPr lvl="3"/>
            <a:endParaRPr lang="en-US" altLang="x-none" dirty="0" smtClean="0"/>
          </a:p>
          <a:p>
            <a:r>
              <a:rPr lang="en-US" altLang="x-none" dirty="0" smtClean="0"/>
              <a:t>Keep in mind your time limit</a:t>
            </a:r>
          </a:p>
          <a:p>
            <a:pPr lvl="1"/>
            <a:r>
              <a:rPr lang="en-US" altLang="x-none" dirty="0" smtClean="0"/>
              <a:t>leave time for questions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11</a:t>
            </a:fld>
            <a:endParaRPr lang="en-US"/>
          </a:p>
        </p:txBody>
      </p:sp>
    </p:spTree>
    <p:extLst>
      <p:ext uri="{BB962C8B-B14F-4D97-AF65-F5344CB8AC3E}">
        <p14:creationId xmlns:p14="http://schemas.microsoft.com/office/powerpoint/2010/main" val="9963597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What’s the story you want to tell?</a:t>
            </a:r>
            <a:endParaRPr lang="en-US" dirty="0"/>
          </a:p>
        </p:txBody>
      </p:sp>
      <p:sp>
        <p:nvSpPr>
          <p:cNvPr id="3" name="Content Placeholder 2"/>
          <p:cNvSpPr>
            <a:spLocks noGrp="1"/>
          </p:cNvSpPr>
          <p:nvPr>
            <p:ph idx="1"/>
          </p:nvPr>
        </p:nvSpPr>
        <p:spPr/>
        <p:txBody>
          <a:bodyPr>
            <a:normAutofit fontScale="92500" lnSpcReduction="20000"/>
          </a:bodyPr>
          <a:lstStyle/>
          <a:p>
            <a:r>
              <a:rPr lang="en-US" altLang="x-none" dirty="0" smtClean="0"/>
              <a:t>What three things do you want the audience to walk away knowing?</a:t>
            </a:r>
          </a:p>
          <a:p>
            <a:pPr lvl="1"/>
            <a:r>
              <a:rPr lang="en-US" altLang="x-none" dirty="0" smtClean="0"/>
              <a:t>what should be tweeted about your talk?</a:t>
            </a:r>
          </a:p>
          <a:p>
            <a:endParaRPr lang="en-US" altLang="x-none" dirty="0" smtClean="0"/>
          </a:p>
          <a:p>
            <a:r>
              <a:rPr lang="en-US" altLang="x-none" dirty="0" smtClean="0"/>
              <a:t>“Tell them what you’ll tell them, then tell them, then tell ‘</a:t>
            </a:r>
            <a:r>
              <a:rPr lang="en-US" altLang="x-none" dirty="0" err="1" smtClean="0"/>
              <a:t>em</a:t>
            </a:r>
            <a:r>
              <a:rPr lang="en-US" altLang="x-none" dirty="0" smtClean="0"/>
              <a:t> what you’ve told them”</a:t>
            </a:r>
          </a:p>
          <a:p>
            <a:pPr lvl="1"/>
            <a:r>
              <a:rPr lang="en-US" altLang="x-none" dirty="0" smtClean="0"/>
              <a:t>don’t make the audience infer your main points or conclusions</a:t>
            </a:r>
          </a:p>
          <a:p>
            <a:endParaRPr lang="en-US" altLang="x-none" dirty="0"/>
          </a:p>
          <a:p>
            <a:r>
              <a:rPr lang="en-US" dirty="0" smtClean="0"/>
              <a:t>Use the slide title to convey the main point of each slide</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12</a:t>
            </a:fld>
            <a:endParaRPr lang="en-US"/>
          </a:p>
        </p:txBody>
      </p:sp>
    </p:spTree>
    <p:extLst>
      <p:ext uri="{BB962C8B-B14F-4D97-AF65-F5344CB8AC3E}">
        <p14:creationId xmlns:p14="http://schemas.microsoft.com/office/powerpoint/2010/main" val="469308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 picture is worth 1000 words</a:t>
            </a:r>
            <a:endParaRPr lang="en-US" dirty="0"/>
          </a:p>
        </p:txBody>
      </p:sp>
      <p:sp>
        <p:nvSpPr>
          <p:cNvPr id="3" name="Content Placeholder 2"/>
          <p:cNvSpPr>
            <a:spLocks noGrp="1"/>
          </p:cNvSpPr>
          <p:nvPr>
            <p:ph idx="1"/>
          </p:nvPr>
        </p:nvSpPr>
        <p:spPr/>
        <p:txBody>
          <a:bodyPr/>
          <a:lstStyle/>
          <a:p>
            <a:r>
              <a:rPr lang="en-US" altLang="x-none" dirty="0"/>
              <a:t>Include </a:t>
            </a:r>
            <a:r>
              <a:rPr lang="en-US" altLang="x-none" i="1" dirty="0"/>
              <a:t>helpful</a:t>
            </a:r>
            <a:r>
              <a:rPr lang="en-US" altLang="x-none" dirty="0"/>
              <a:t> figures and </a:t>
            </a:r>
            <a:r>
              <a:rPr lang="en-US" altLang="x-none" dirty="0" smtClean="0"/>
              <a:t>illustrations</a:t>
            </a:r>
          </a:p>
          <a:p>
            <a:pPr lvl="1"/>
            <a:r>
              <a:rPr lang="en-US" altLang="x-none" dirty="0" smtClean="0"/>
              <a:t>but not useless clip art</a:t>
            </a:r>
            <a:endParaRPr lang="en-US" altLang="x-none" dirty="0"/>
          </a:p>
          <a:p>
            <a:endParaRPr lang="en-US" altLang="x-none" dirty="0"/>
          </a:p>
          <a:p>
            <a:r>
              <a:rPr lang="en-US" altLang="x-none" dirty="0"/>
              <a:t>If you use a figure from another source, give </a:t>
            </a:r>
            <a:r>
              <a:rPr lang="en-US" altLang="x-none" dirty="0" smtClean="0"/>
              <a:t>attribution</a:t>
            </a:r>
          </a:p>
          <a:p>
            <a:endParaRPr lang="en-US" altLang="x-none" dirty="0"/>
          </a:p>
          <a:p>
            <a:r>
              <a:rPr lang="en-US" dirty="0"/>
              <a:t>Annotate </a:t>
            </a:r>
            <a:r>
              <a:rPr lang="en-US" dirty="0" smtClean="0"/>
              <a:t>your charts</a:t>
            </a:r>
          </a:p>
          <a:p>
            <a:pPr lvl="1"/>
            <a:r>
              <a:rPr lang="en-US" dirty="0" smtClean="0"/>
              <a:t>what's </a:t>
            </a:r>
            <a:r>
              <a:rPr lang="en-US" dirty="0"/>
              <a:t>the main point of the chart</a:t>
            </a:r>
            <a:r>
              <a:rPr lang="en-US" dirty="0" smtClean="0"/>
              <a:t>?</a:t>
            </a:r>
            <a:endParaRPr lang="en-US" altLang="x-none" dirty="0"/>
          </a:p>
          <a:p>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13</a:t>
            </a:fld>
            <a:endParaRPr lang="en-US"/>
          </a:p>
        </p:txBody>
      </p:sp>
    </p:spTree>
    <p:extLst>
      <p:ext uri="{BB962C8B-B14F-4D97-AF65-F5344CB8AC3E}">
        <p14:creationId xmlns:p14="http://schemas.microsoft.com/office/powerpoint/2010/main" val="10395502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Consider the future life of the slides</a:t>
            </a:r>
            <a:endParaRPr lang="en-US" dirty="0"/>
          </a:p>
        </p:txBody>
      </p:sp>
      <p:sp>
        <p:nvSpPr>
          <p:cNvPr id="3" name="Content Placeholder 2"/>
          <p:cNvSpPr>
            <a:spLocks noGrp="1"/>
          </p:cNvSpPr>
          <p:nvPr>
            <p:ph idx="1"/>
          </p:nvPr>
        </p:nvSpPr>
        <p:spPr>
          <a:xfrm>
            <a:off x="457200" y="1531088"/>
            <a:ext cx="3115340" cy="4415320"/>
          </a:xfrm>
        </p:spPr>
        <p:txBody>
          <a:bodyPr>
            <a:normAutofit/>
          </a:bodyPr>
          <a:lstStyle/>
          <a:p>
            <a:r>
              <a:rPr lang="en-US" dirty="0" smtClean="0"/>
              <a:t>Include contact information</a:t>
            </a:r>
          </a:p>
          <a:p>
            <a:r>
              <a:rPr lang="en-US" dirty="0"/>
              <a:t>I</a:t>
            </a:r>
            <a:r>
              <a:rPr lang="en-US" dirty="0" smtClean="0"/>
              <a:t>nclude links to more info (esp. WS-DL blog posts!)</a:t>
            </a:r>
          </a:p>
          <a:p>
            <a:r>
              <a:rPr lang="en-US" dirty="0" smtClean="0"/>
              <a:t>Un-roll animations</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14</a:t>
            </a:fld>
            <a:endParaRPr 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32939"/>
          <a:stretch/>
        </p:blipFill>
        <p:spPr>
          <a:xfrm>
            <a:off x="3775256" y="1853979"/>
            <a:ext cx="5219889" cy="3769537"/>
          </a:xfrm>
          <a:prstGeom prst="rect">
            <a:avLst/>
          </a:prstGeom>
          <a:effectLst>
            <a:outerShdw blurRad="50800" dist="38100" dir="2700000" algn="tl" rotWithShape="0">
              <a:prstClr val="black">
                <a:alpha val="40000"/>
              </a:prstClr>
            </a:outerShdw>
          </a:effectLst>
        </p:spPr>
      </p:pic>
      <p:sp>
        <p:nvSpPr>
          <p:cNvPr id="8" name="Rectangle 7"/>
          <p:cNvSpPr/>
          <p:nvPr/>
        </p:nvSpPr>
        <p:spPr>
          <a:xfrm>
            <a:off x="5738933" y="5765199"/>
            <a:ext cx="3256212" cy="338554"/>
          </a:xfrm>
          <a:prstGeom prst="rect">
            <a:avLst/>
          </a:prstGeom>
        </p:spPr>
        <p:txBody>
          <a:bodyPr wrap="none">
            <a:spAutoFit/>
          </a:bodyPr>
          <a:lstStyle/>
          <a:p>
            <a:r>
              <a:rPr lang="en-US" sz="1600" dirty="0"/>
              <a:t>https://</a:t>
            </a:r>
            <a:r>
              <a:rPr lang="en-US" sz="1600" dirty="0" err="1"/>
              <a:t>www.slideshare.net</a:t>
            </a:r>
            <a:r>
              <a:rPr lang="en-US" sz="1600" dirty="0"/>
              <a:t>/</a:t>
            </a:r>
            <a:r>
              <a:rPr lang="en-US" sz="1600" dirty="0" err="1"/>
              <a:t>mweigle</a:t>
            </a:r>
            <a:endParaRPr lang="en-US" sz="1600" dirty="0"/>
          </a:p>
        </p:txBody>
      </p:sp>
    </p:spTree>
    <p:extLst>
      <p:ext uri="{BB962C8B-B14F-4D97-AF65-F5344CB8AC3E}">
        <p14:creationId xmlns:p14="http://schemas.microsoft.com/office/powerpoint/2010/main" val="6804937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15</a:t>
            </a:fld>
            <a:endParaRPr lang="en-US"/>
          </a:p>
        </p:txBody>
      </p:sp>
      <p:sp>
        <p:nvSpPr>
          <p:cNvPr id="5" name="TextBox 4"/>
          <p:cNvSpPr txBox="1"/>
          <p:nvPr/>
        </p:nvSpPr>
        <p:spPr>
          <a:xfrm>
            <a:off x="1849171" y="2424223"/>
            <a:ext cx="5445658" cy="1107996"/>
          </a:xfrm>
          <a:prstGeom prst="rect">
            <a:avLst/>
          </a:prstGeom>
          <a:noFill/>
        </p:spPr>
        <p:txBody>
          <a:bodyPr wrap="none" rtlCol="0">
            <a:spAutoFit/>
          </a:bodyPr>
          <a:lstStyle/>
          <a:p>
            <a:r>
              <a:rPr lang="en-US" sz="6600" dirty="0" smtClean="0"/>
              <a:t>Things to Avoid</a:t>
            </a:r>
            <a:endParaRPr lang="en-US" sz="6600" dirty="0"/>
          </a:p>
        </p:txBody>
      </p:sp>
    </p:spTree>
    <p:extLst>
      <p:ext uri="{BB962C8B-B14F-4D97-AF65-F5344CB8AC3E}">
        <p14:creationId xmlns:p14="http://schemas.microsoft.com/office/powerpoint/2010/main" val="15840277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In </a:t>
            </a:r>
            <a:r>
              <a:rPr lang="en-US" dirty="0"/>
              <a:t>particular, when you first write the slides it's natural to write lots of bullet points and whole sentences of text, because you write down everything that you want to say. </a:t>
            </a:r>
            <a:endParaRPr lang="en-US" dirty="0" smtClean="0"/>
          </a:p>
          <a:p>
            <a:r>
              <a:rPr lang="en-US" dirty="0" smtClean="0"/>
              <a:t>Once </a:t>
            </a:r>
            <a:r>
              <a:rPr lang="en-US" dirty="0"/>
              <a:t>you've done this, try to remove as much text as possible, by (a) converting text to other forms (and note that small animations can be invaluable for guiding an audience's attention around a picture), and (b) presenting the remaining text as concisely as possible. </a:t>
            </a:r>
            <a:endParaRPr lang="en-US" dirty="0" smtClean="0"/>
          </a:p>
          <a:p>
            <a:r>
              <a:rPr lang="en-US" dirty="0" smtClean="0"/>
              <a:t>This </a:t>
            </a:r>
            <a:r>
              <a:rPr lang="en-US" dirty="0"/>
              <a:t>is hard work -- text is faster to create than pictures, tables, </a:t>
            </a:r>
            <a:r>
              <a:rPr lang="en-US" dirty="0" err="1"/>
              <a:t>etc</a:t>
            </a:r>
            <a:r>
              <a:rPr lang="en-US" dirty="0"/>
              <a:t> -- but it results in a much better talk.</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16</a:t>
            </a:fld>
            <a:endParaRPr lang="en-US"/>
          </a:p>
        </p:txBody>
      </p:sp>
      <p:sp>
        <p:nvSpPr>
          <p:cNvPr id="7" name="Rectangle 6"/>
          <p:cNvSpPr/>
          <p:nvPr/>
        </p:nvSpPr>
        <p:spPr>
          <a:xfrm>
            <a:off x="5390665" y="6020774"/>
            <a:ext cx="3753335" cy="369332"/>
          </a:xfrm>
          <a:prstGeom prst="rect">
            <a:avLst/>
          </a:prstGeom>
        </p:spPr>
        <p:txBody>
          <a:bodyPr wrap="none">
            <a:spAutoFit/>
          </a:bodyPr>
          <a:lstStyle/>
          <a:p>
            <a:r>
              <a:rPr lang="en-US" dirty="0"/>
              <a:t>http://</a:t>
            </a:r>
            <a:r>
              <a:rPr lang="en-US" dirty="0" err="1"/>
              <a:t>njn.valgrind.org</a:t>
            </a:r>
            <a:r>
              <a:rPr lang="en-US" dirty="0"/>
              <a:t>/good-</a:t>
            </a:r>
            <a:r>
              <a:rPr lang="en-US" dirty="0" err="1"/>
              <a:t>talk.html</a:t>
            </a:r>
            <a:endParaRPr lang="en-US" dirty="0"/>
          </a:p>
        </p:txBody>
      </p:sp>
    </p:spTree>
    <p:extLst>
      <p:ext uri="{BB962C8B-B14F-4D97-AF65-F5344CB8AC3E}">
        <p14:creationId xmlns:p14="http://schemas.microsoft.com/office/powerpoint/2010/main" val="5682252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Apple Chancery" charset="0"/>
                <a:ea typeface="Apple Chancery" charset="0"/>
                <a:cs typeface="Apple Chancery" charset="0"/>
              </a:rPr>
              <a:t>My Awful Slide</a:t>
            </a:r>
            <a:endParaRPr lang="en-US" dirty="0">
              <a:latin typeface="Apple Chancery" charset="0"/>
              <a:ea typeface="Apple Chancery" charset="0"/>
              <a:cs typeface="Apple Chancery" charset="0"/>
            </a:endParaRPr>
          </a:p>
        </p:txBody>
      </p:sp>
      <p:sp>
        <p:nvSpPr>
          <p:cNvPr id="3" name="Content Placeholder 2"/>
          <p:cNvSpPr>
            <a:spLocks noGrp="1"/>
          </p:cNvSpPr>
          <p:nvPr>
            <p:ph idx="1"/>
          </p:nvPr>
        </p:nvSpPr>
        <p:spPr/>
        <p:txBody>
          <a:bodyPr/>
          <a:lstStyle/>
          <a:p>
            <a:r>
              <a:rPr lang="en-US" dirty="0" smtClean="0"/>
              <a:t>It really doesn’t matter what this slide says.  It’s already awful.</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17</a:t>
            </a:fld>
            <a:endParaRPr lang="en-US"/>
          </a:p>
        </p:txBody>
      </p:sp>
      <p:sp>
        <p:nvSpPr>
          <p:cNvPr id="7" name="Rectangle 6"/>
          <p:cNvSpPr/>
          <p:nvPr/>
        </p:nvSpPr>
        <p:spPr>
          <a:xfrm>
            <a:off x="1363439" y="2967335"/>
            <a:ext cx="6417141" cy="923330"/>
          </a:xfrm>
          <a:prstGeom prst="rect">
            <a:avLst/>
          </a:prstGeom>
          <a:noFill/>
        </p:spPr>
        <p:txBody>
          <a:bodyPr wrap="none" lIns="91440" tIns="45720" rIns="91440" bIns="45720">
            <a:spAutoFit/>
          </a:bodyPr>
          <a:lstStyle/>
          <a:p>
            <a:pPr algn="ctr"/>
            <a:r>
              <a:rPr lang="en-US" sz="5400" b="1" cap="none" spc="0" dirty="0" smtClean="0">
                <a:ln w="12700" cmpd="sng">
                  <a:solidFill>
                    <a:schemeClr val="accent4"/>
                  </a:solidFill>
                  <a:prstDash val="solid"/>
                </a:ln>
                <a:solidFill>
                  <a:srgbClr val="FF0000"/>
                </a:solidFill>
                <a:effectLst/>
                <a:latin typeface="Times New Roman" charset="0"/>
                <a:ea typeface="Times New Roman" charset="0"/>
                <a:cs typeface="Times New Roman" charset="0"/>
              </a:rPr>
              <a:t>Now with animation!</a:t>
            </a:r>
            <a:endParaRPr lang="en-US" sz="5400" b="1" cap="none" spc="0" dirty="0">
              <a:ln w="12700" cmpd="sng">
                <a:solidFill>
                  <a:schemeClr val="accent4"/>
                </a:solidFill>
                <a:prstDash val="solid"/>
              </a:ln>
              <a:solidFill>
                <a:srgbClr val="FF0000"/>
              </a:solidFill>
              <a:effectLst/>
              <a:latin typeface="Times New Roman" charset="0"/>
              <a:ea typeface="Times New Roman" charset="0"/>
              <a:cs typeface="Times New Roman" charset="0"/>
            </a:endParaRPr>
          </a:p>
        </p:txBody>
      </p:sp>
    </p:spTree>
    <p:extLst>
      <p:ext uri="{BB962C8B-B14F-4D97-AF65-F5344CB8AC3E}">
        <p14:creationId xmlns:p14="http://schemas.microsoft.com/office/powerpoint/2010/main" val="16586811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 Slightly Better, but Still </a:t>
            </a:r>
            <a:r>
              <a:rPr lang="en-US" dirty="0" err="1" smtClean="0"/>
              <a:t>Kinda</a:t>
            </a:r>
            <a:r>
              <a:rPr lang="en-US" dirty="0" smtClean="0"/>
              <a:t> Awful Slide</a:t>
            </a:r>
            <a:endParaRPr lang="en-US" dirty="0"/>
          </a:p>
        </p:txBody>
      </p:sp>
      <p:sp>
        <p:nvSpPr>
          <p:cNvPr id="3" name="Content Placeholder 2"/>
          <p:cNvSpPr>
            <a:spLocks noGrp="1"/>
          </p:cNvSpPr>
          <p:nvPr>
            <p:ph idx="1"/>
          </p:nvPr>
        </p:nvSpPr>
        <p:spPr>
          <a:xfrm>
            <a:off x="457200" y="1531088"/>
            <a:ext cx="8229600" cy="932712"/>
          </a:xfrm>
        </p:spPr>
        <p:txBody>
          <a:bodyPr/>
          <a:lstStyle/>
          <a:p>
            <a:r>
              <a:rPr lang="en-US" dirty="0" smtClean="0"/>
              <a:t>This is a little better</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18</a:t>
            </a:fld>
            <a:endParaRPr lang="en-US"/>
          </a:p>
        </p:txBody>
      </p:sp>
      <p:sp>
        <p:nvSpPr>
          <p:cNvPr id="7" name="TextBox 6"/>
          <p:cNvSpPr txBox="1"/>
          <p:nvPr/>
        </p:nvSpPr>
        <p:spPr>
          <a:xfrm>
            <a:off x="825163" y="2625060"/>
            <a:ext cx="3250249" cy="584775"/>
          </a:xfrm>
          <a:prstGeom prst="rect">
            <a:avLst/>
          </a:prstGeom>
          <a:noFill/>
        </p:spPr>
        <p:txBody>
          <a:bodyPr wrap="none" rtlCol="0">
            <a:spAutoFit/>
          </a:bodyPr>
          <a:lstStyle/>
          <a:p>
            <a:r>
              <a:rPr lang="en-US" sz="3200" smtClean="0"/>
              <a:t>But only a little bit</a:t>
            </a:r>
            <a:endParaRPr lang="en-US" sz="3200"/>
          </a:p>
        </p:txBody>
      </p:sp>
      <p:pic>
        <p:nvPicPr>
          <p:cNvPr id="8" name="Picture 7"/>
          <p:cNvPicPr>
            <a:picLocks noChangeAspect="1"/>
          </p:cNvPicPr>
          <p:nvPr/>
        </p:nvPicPr>
        <p:blipFill>
          <a:blip r:embed="rId2"/>
          <a:stretch>
            <a:fillRect/>
          </a:stretch>
        </p:blipFill>
        <p:spPr>
          <a:xfrm>
            <a:off x="5740400" y="1997444"/>
            <a:ext cx="2616200" cy="3098800"/>
          </a:xfrm>
          <a:prstGeom prst="rect">
            <a:avLst/>
          </a:prstGeom>
        </p:spPr>
      </p:pic>
    </p:spTree>
    <p:extLst>
      <p:ext uri="{BB962C8B-B14F-4D97-AF65-F5344CB8AC3E}">
        <p14:creationId xmlns:p14="http://schemas.microsoft.com/office/powerpoint/2010/main" val="18446308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References</a:t>
            </a:r>
            <a:endParaRPr lang="en-US" dirty="0"/>
          </a:p>
        </p:txBody>
      </p:sp>
      <p:sp>
        <p:nvSpPr>
          <p:cNvPr id="3" name="Content Placeholder 2"/>
          <p:cNvSpPr>
            <a:spLocks noGrp="1"/>
          </p:cNvSpPr>
          <p:nvPr>
            <p:ph idx="1"/>
          </p:nvPr>
        </p:nvSpPr>
        <p:spPr>
          <a:xfrm>
            <a:off x="457199" y="1509822"/>
            <a:ext cx="8474149" cy="4880283"/>
          </a:xfrm>
        </p:spPr>
        <p:txBody>
          <a:bodyPr>
            <a:noAutofit/>
          </a:bodyPr>
          <a:lstStyle/>
          <a:p>
            <a:r>
              <a:rPr lang="en-US" sz="1100" dirty="0" err="1"/>
              <a:t>Corren</a:t>
            </a:r>
            <a:r>
              <a:rPr lang="en-US" sz="1100" dirty="0"/>
              <a:t> G. McCoy, Michael L. Nelson and Michele C. Weigle, "University Twitter Engagement: Using Twitter Followers to Rank Universities," Technical report arXiv:1708.05790, August </a:t>
            </a:r>
            <a:r>
              <a:rPr lang="en-US" sz="1100" dirty="0" smtClean="0"/>
              <a:t>2017.</a:t>
            </a:r>
          </a:p>
          <a:p>
            <a:r>
              <a:rPr lang="en-US" sz="1100" dirty="0" err="1" smtClean="0"/>
              <a:t>Lulwah</a:t>
            </a:r>
            <a:r>
              <a:rPr lang="en-US" sz="1100" dirty="0" smtClean="0"/>
              <a:t> </a:t>
            </a:r>
            <a:r>
              <a:rPr lang="en-US" sz="1100" dirty="0" err="1"/>
              <a:t>Alkwai</a:t>
            </a:r>
            <a:r>
              <a:rPr lang="en-US" sz="1100" dirty="0"/>
              <a:t>, Michael L. Nelson and Michele C. Weigle, "Comparing the Archival Rate of Arabic, English, Danish, and Korean Language Web Pages," ACM Transactions on Information Systems (TOIS), Vol. 36, No. 1, July 2017, pp. 1:1-1:34. </a:t>
            </a:r>
            <a:endParaRPr lang="en-US" sz="1100" dirty="0" smtClean="0"/>
          </a:p>
          <a:p>
            <a:r>
              <a:rPr lang="en-US" sz="1100" dirty="0" smtClean="0"/>
              <a:t>John </a:t>
            </a:r>
            <a:r>
              <a:rPr lang="en-US" sz="1100" dirty="0"/>
              <a:t>Berlin, Mat Kelly, Michael L. Nelson and Michele C. Weigle, "WAIL: Collection-Based Personal Web Archiving," In Proceedings of the ACM/IEEE Joint Conference on Digital Libraries (JCDL). Toronto, Ontario, Canada, June 2017, pp. 340-341. </a:t>
            </a:r>
            <a:endParaRPr lang="en-US" sz="1100" dirty="0" smtClean="0"/>
          </a:p>
          <a:p>
            <a:r>
              <a:rPr lang="en-US" sz="1100" dirty="0" smtClean="0"/>
              <a:t>Yasmin </a:t>
            </a:r>
            <a:r>
              <a:rPr lang="en-US" sz="1100" dirty="0" err="1"/>
              <a:t>AlNoamany</a:t>
            </a:r>
            <a:r>
              <a:rPr lang="en-US" sz="1100" dirty="0"/>
              <a:t>, Michele C. Weigle and Michael L. Nelson, "Generating Stories from Archived Collections," In Proceedings of the 9th International ACM Web Science Conference. Troy, NY, June 2017. (PDF, </a:t>
            </a:r>
            <a:r>
              <a:rPr lang="en-US" sz="1100" dirty="0" err="1"/>
              <a:t>BibTeX</a:t>
            </a:r>
            <a:r>
              <a:rPr lang="en-US" sz="1100" dirty="0"/>
              <a:t>)</a:t>
            </a:r>
          </a:p>
          <a:p>
            <a:r>
              <a:rPr lang="en-US" sz="1100" dirty="0"/>
              <a:t>Mat Kelly, </a:t>
            </a:r>
            <a:r>
              <a:rPr lang="en-US" sz="1100" dirty="0" err="1"/>
              <a:t>Lulwah</a:t>
            </a:r>
            <a:r>
              <a:rPr lang="en-US" sz="1100" dirty="0"/>
              <a:t> M. </a:t>
            </a:r>
            <a:r>
              <a:rPr lang="en-US" sz="1100" dirty="0" err="1"/>
              <a:t>Alkwai</a:t>
            </a:r>
            <a:r>
              <a:rPr lang="en-US" sz="1100" dirty="0"/>
              <a:t>, </a:t>
            </a:r>
            <a:r>
              <a:rPr lang="en-US" sz="1100" dirty="0" err="1"/>
              <a:t>Sawood</a:t>
            </a:r>
            <a:r>
              <a:rPr lang="en-US" sz="1100" dirty="0"/>
              <a:t> </a:t>
            </a:r>
            <a:r>
              <a:rPr lang="en-US" sz="1100" dirty="0" err="1"/>
              <a:t>Alam</a:t>
            </a:r>
            <a:r>
              <a:rPr lang="en-US" sz="1100" dirty="0"/>
              <a:t>, Michael L. Nelson, Michele C. Weigle and Herbert Van de </a:t>
            </a:r>
            <a:r>
              <a:rPr lang="en-US" sz="1100" dirty="0" err="1"/>
              <a:t>Sompel</a:t>
            </a:r>
            <a:r>
              <a:rPr lang="en-US" sz="1100" dirty="0"/>
              <a:t>, "Impact of URI Canonicalization on Memento Count," In Proceedings of the ACM/IEEE Joint Conference on Digital Libraries (JCDL). Toronto, Ontario, Canada, June 2017, pp. 303-304, Best Poster Award. </a:t>
            </a:r>
            <a:endParaRPr lang="en-US" sz="1100" dirty="0" smtClean="0"/>
          </a:p>
          <a:p>
            <a:r>
              <a:rPr lang="en-US" sz="1100" dirty="0" smtClean="0"/>
              <a:t>Alexander </a:t>
            </a:r>
            <a:r>
              <a:rPr lang="en-US" sz="1100" dirty="0"/>
              <a:t>C. </a:t>
            </a:r>
            <a:r>
              <a:rPr lang="en-US" sz="1100" dirty="0" err="1"/>
              <a:t>Nwala</a:t>
            </a:r>
            <a:r>
              <a:rPr lang="en-US" sz="1100" dirty="0"/>
              <a:t>, Michele C. Weigle, Michael L. Nelson, Adam B. Ziegler and Anastasia </a:t>
            </a:r>
            <a:r>
              <a:rPr lang="en-US" sz="1100" dirty="0" err="1"/>
              <a:t>Aizman</a:t>
            </a:r>
            <a:r>
              <a:rPr lang="en-US" sz="1100" dirty="0"/>
              <a:t>, "Local Memory Project: Providing Tools to Build Collections of Stories for Local Events from Local Sources," In Proceedings of the ACM/IEEE Joint Conference on Digital Libraries (JCDL). Toronto, Ontario, Canada, June 2017. </a:t>
            </a:r>
            <a:endParaRPr lang="en-US" sz="1100" dirty="0" smtClean="0"/>
          </a:p>
          <a:p>
            <a:r>
              <a:rPr lang="en-US" sz="1100" dirty="0" err="1" smtClean="0"/>
              <a:t>Sawood</a:t>
            </a:r>
            <a:r>
              <a:rPr lang="en-US" sz="1100" dirty="0" smtClean="0"/>
              <a:t> </a:t>
            </a:r>
            <a:r>
              <a:rPr lang="en-US" sz="1100" dirty="0" err="1"/>
              <a:t>Alam</a:t>
            </a:r>
            <a:r>
              <a:rPr lang="en-US" sz="1100" dirty="0"/>
              <a:t>, Mat Kelly, Michele C. Weigle and Michael L. Nelson, "Client-side Reconstruction of Composite Mementos Using </a:t>
            </a:r>
            <a:r>
              <a:rPr lang="en-US" sz="1100" dirty="0" err="1"/>
              <a:t>ServiceWorker</a:t>
            </a:r>
            <a:r>
              <a:rPr lang="en-US" sz="1100" dirty="0"/>
              <a:t>," In Proceedings of the ACM/IEEE Joint Conference on Digital Libraries (JCDL). Toronto, Ontario, Canada, June </a:t>
            </a:r>
            <a:r>
              <a:rPr lang="en-US" sz="1100" dirty="0" smtClean="0"/>
              <a:t>2017</a:t>
            </a:r>
          </a:p>
          <a:p>
            <a:r>
              <a:rPr lang="en-US" sz="1100" dirty="0" smtClean="0"/>
              <a:t>Justin </a:t>
            </a:r>
            <a:r>
              <a:rPr lang="en-US" sz="1100" dirty="0"/>
              <a:t>F. </a:t>
            </a:r>
            <a:r>
              <a:rPr lang="en-US" sz="1100" dirty="0" err="1"/>
              <a:t>Brunelle</a:t>
            </a:r>
            <a:r>
              <a:rPr lang="en-US" sz="1100" dirty="0"/>
              <a:t>, Michele C. Weigle and Michael L. Nelson, "Archival Crawlers and JavaScript: Discover More Stuff but Crawl More Slowly," In Proceedings of the ACM/IEEE Joint Conference on Digital Libraries (JCDL). Toronto, Ontario, Canada, June 2017. </a:t>
            </a:r>
            <a:endParaRPr lang="en-US" sz="1100" dirty="0" smtClean="0"/>
          </a:p>
          <a:p>
            <a:r>
              <a:rPr lang="en-US" sz="1100" dirty="0" smtClean="0"/>
              <a:t>Yasmin </a:t>
            </a:r>
            <a:r>
              <a:rPr lang="en-US" sz="1100" dirty="0" err="1"/>
              <a:t>AlNoamany</a:t>
            </a:r>
            <a:r>
              <a:rPr lang="en-US" sz="1100" dirty="0"/>
              <a:t>, Michele C. Weigle and Michael L. Nelson, "Stories From the Past Web," Technical report arXiv:1705.06218, May 2017. </a:t>
            </a:r>
            <a:endParaRPr lang="en-US" sz="1100" dirty="0" smtClean="0"/>
          </a:p>
          <a:p>
            <a:r>
              <a:rPr lang="en-US" sz="1100" dirty="0" smtClean="0"/>
              <a:t>Mat </a:t>
            </a:r>
            <a:r>
              <a:rPr lang="en-US" sz="1100" dirty="0"/>
              <a:t>Kelly, </a:t>
            </a:r>
            <a:r>
              <a:rPr lang="en-US" sz="1100" dirty="0" err="1"/>
              <a:t>Lulwah</a:t>
            </a:r>
            <a:r>
              <a:rPr lang="en-US" sz="1100" dirty="0"/>
              <a:t> M. </a:t>
            </a:r>
            <a:r>
              <a:rPr lang="en-US" sz="1100" dirty="0" err="1"/>
              <a:t>Alkwai</a:t>
            </a:r>
            <a:r>
              <a:rPr lang="en-US" sz="1100" dirty="0"/>
              <a:t>, Michael L. Nelson, Michele C. Weigle and Herbert Van de </a:t>
            </a:r>
            <a:r>
              <a:rPr lang="en-US" sz="1100" dirty="0" err="1"/>
              <a:t>Sompel</a:t>
            </a:r>
            <a:r>
              <a:rPr lang="en-US" sz="1100" dirty="0"/>
              <a:t>, "Impact of URI Canonicalization on Memento Count," Technical report arXiv:1703.03302, March 2017. </a:t>
            </a:r>
            <a:endParaRPr lang="en-US" sz="1100" dirty="0" smtClean="0"/>
          </a:p>
          <a:p>
            <a:r>
              <a:rPr lang="en-US" sz="1100" dirty="0" err="1" smtClean="0"/>
              <a:t>Shahram</a:t>
            </a:r>
            <a:r>
              <a:rPr lang="en-US" sz="1100" dirty="0" smtClean="0"/>
              <a:t> </a:t>
            </a:r>
            <a:r>
              <a:rPr lang="en-US" sz="1100" dirty="0" err="1"/>
              <a:t>Mohrehkesh</a:t>
            </a:r>
            <a:r>
              <a:rPr lang="en-US" sz="1100" dirty="0"/>
              <a:t>, Michele C. Weigle and </a:t>
            </a:r>
            <a:r>
              <a:rPr lang="en-US" sz="1100" dirty="0" err="1"/>
              <a:t>Sajal</a:t>
            </a:r>
            <a:r>
              <a:rPr lang="en-US" sz="1100" dirty="0"/>
              <a:t> K. Das, "Energy Harvesting in </a:t>
            </a:r>
            <a:r>
              <a:rPr lang="en-US" sz="1100" dirty="0" err="1"/>
              <a:t>Nanonetworks</a:t>
            </a:r>
            <a:r>
              <a:rPr lang="en-US" sz="1100" dirty="0"/>
              <a:t>," In Modeling, Methodologies and Tools for Molecular and Nano-scale Communications. (Junichi Suzuki, Tadashi Nakano, Michael John Moore, Eds.), Springer International Publishing, pp. 319-347. </a:t>
            </a:r>
            <a:endParaRPr lang="en-US" sz="1100" dirty="0" smtClean="0"/>
          </a:p>
          <a:p>
            <a:r>
              <a:rPr lang="en-US" sz="1100" dirty="0" err="1" smtClean="0"/>
              <a:t>Shahram</a:t>
            </a:r>
            <a:r>
              <a:rPr lang="en-US" sz="1100" dirty="0" smtClean="0"/>
              <a:t> </a:t>
            </a:r>
            <a:r>
              <a:rPr lang="en-US" sz="1100" dirty="0" err="1"/>
              <a:t>Mohrehkesh</a:t>
            </a:r>
            <a:r>
              <a:rPr lang="en-US" sz="1100" dirty="0"/>
              <a:t>, Michele C. Weigle and </a:t>
            </a:r>
            <a:r>
              <a:rPr lang="en-US" sz="1100" dirty="0" err="1"/>
              <a:t>Sajal</a:t>
            </a:r>
            <a:r>
              <a:rPr lang="en-US" sz="1100" dirty="0"/>
              <a:t> Das, "Energy Harvesting in Electromagnetic </a:t>
            </a:r>
            <a:r>
              <a:rPr lang="en-US" sz="1100" dirty="0" err="1"/>
              <a:t>Nanonetworks</a:t>
            </a:r>
            <a:r>
              <a:rPr lang="en-US" sz="1100" dirty="0"/>
              <a:t>," IEEE Computer, No. 2, February 2017, pp. 59-67. </a:t>
            </a:r>
            <a:endParaRPr lang="en-US" sz="1100" dirty="0" smtClean="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19</a:t>
            </a:fld>
            <a:endParaRPr lang="en-US"/>
          </a:p>
        </p:txBody>
      </p:sp>
    </p:spTree>
    <p:extLst>
      <p:ext uri="{BB962C8B-B14F-4D97-AF65-F5344CB8AC3E}">
        <p14:creationId xmlns:p14="http://schemas.microsoft.com/office/powerpoint/2010/main" val="3948834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Flashback: What is a PhD?</a:t>
            </a:r>
            <a:endParaRPr lang="en-US" dirty="0"/>
          </a:p>
        </p:txBody>
      </p:sp>
      <p:sp>
        <p:nvSpPr>
          <p:cNvPr id="3" name="Content Placeholder 2"/>
          <p:cNvSpPr>
            <a:spLocks noGrp="1"/>
          </p:cNvSpPr>
          <p:nvPr>
            <p:ph idx="1"/>
          </p:nvPr>
        </p:nvSpPr>
        <p:spPr>
          <a:xfrm>
            <a:off x="457200" y="1316790"/>
            <a:ext cx="8229600" cy="5065722"/>
          </a:xfrm>
        </p:spPr>
        <p:txBody>
          <a:bodyPr>
            <a:normAutofit/>
          </a:bodyPr>
          <a:lstStyle/>
          <a:p>
            <a:r>
              <a:rPr lang="en-US" dirty="0" smtClean="0"/>
              <a:t>A PhD </a:t>
            </a:r>
            <a:r>
              <a:rPr lang="en-US" dirty="0"/>
              <a:t>program is very different from getting a Bachelor’s degree, and you must treat it as a strange type of job. </a:t>
            </a:r>
            <a:endParaRPr lang="en-US" dirty="0" smtClean="0"/>
          </a:p>
          <a:p>
            <a:pPr lvl="3"/>
            <a:endParaRPr lang="en-US" i="1" dirty="0" smtClean="0"/>
          </a:p>
          <a:p>
            <a:r>
              <a:rPr lang="en-US" i="1" dirty="0" smtClean="0"/>
              <a:t>Initiative</a:t>
            </a:r>
            <a:r>
              <a:rPr lang="en-US" dirty="0"/>
              <a:t>, </a:t>
            </a:r>
            <a:r>
              <a:rPr lang="en-US" i="1" dirty="0"/>
              <a:t>tenacity</a:t>
            </a:r>
            <a:r>
              <a:rPr lang="en-US" dirty="0"/>
              <a:t>, </a:t>
            </a:r>
            <a:r>
              <a:rPr lang="en-US" i="1" dirty="0"/>
              <a:t>flexibility</a:t>
            </a:r>
            <a:r>
              <a:rPr lang="en-US" dirty="0"/>
              <a:t>, </a:t>
            </a:r>
            <a:r>
              <a:rPr lang="en-US" i="1" dirty="0"/>
              <a:t>interpersonal skills</a:t>
            </a:r>
            <a:r>
              <a:rPr lang="en-US" dirty="0"/>
              <a:t>, </a:t>
            </a:r>
            <a:r>
              <a:rPr lang="en-US" i="1" dirty="0"/>
              <a:t>organizational skills</a:t>
            </a:r>
            <a:r>
              <a:rPr lang="en-US" dirty="0"/>
              <a:t>, and </a:t>
            </a:r>
            <a:r>
              <a:rPr lang="en-US" b="1" i="1" dirty="0"/>
              <a:t>communication skills</a:t>
            </a:r>
            <a:r>
              <a:rPr lang="en-US" b="1" dirty="0"/>
              <a:t> </a:t>
            </a:r>
            <a:r>
              <a:rPr lang="en-US" dirty="0"/>
              <a:t>are all critical and not things that universities typically test for in selecting incoming students</a:t>
            </a:r>
            <a:r>
              <a:rPr lang="en-US" dirty="0" smtClean="0"/>
              <a:t>.</a:t>
            </a:r>
          </a:p>
          <a:p>
            <a:pPr lvl="4"/>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a:t>
            </a:fld>
            <a:endParaRPr lang="en-US"/>
          </a:p>
        </p:txBody>
      </p:sp>
      <p:sp>
        <p:nvSpPr>
          <p:cNvPr id="7" name="Rectangle 6"/>
          <p:cNvSpPr/>
          <p:nvPr/>
        </p:nvSpPr>
        <p:spPr>
          <a:xfrm>
            <a:off x="9144" y="6140267"/>
            <a:ext cx="3423117" cy="307777"/>
          </a:xfrm>
          <a:prstGeom prst="rect">
            <a:avLst/>
          </a:prstGeom>
        </p:spPr>
        <p:txBody>
          <a:bodyPr wrap="none">
            <a:spAutoFit/>
          </a:bodyPr>
          <a:lstStyle/>
          <a:p>
            <a:r>
              <a:rPr lang="en-US" sz="1400" dirty="0"/>
              <a:t>http://</a:t>
            </a:r>
            <a:r>
              <a:rPr lang="en-US" sz="1400" dirty="0" err="1"/>
              <a:t>www.cs.unc.edu</a:t>
            </a:r>
            <a:r>
              <a:rPr lang="en-US" sz="1400" dirty="0"/>
              <a:t>/~</a:t>
            </a:r>
            <a:r>
              <a:rPr lang="en-US" sz="1400" dirty="0" err="1"/>
              <a:t>azuma</a:t>
            </a:r>
            <a:r>
              <a:rPr lang="en-US" sz="1400" dirty="0"/>
              <a:t>/hitch4.html</a:t>
            </a:r>
          </a:p>
        </p:txBody>
      </p:sp>
    </p:spTree>
    <p:extLst>
      <p:ext uri="{BB962C8B-B14F-4D97-AF65-F5344CB8AC3E}">
        <p14:creationId xmlns:p14="http://schemas.microsoft.com/office/powerpoint/2010/main" val="14281959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20</a:t>
            </a:fld>
            <a:endParaRPr lang="en-US"/>
          </a:p>
        </p:txBody>
      </p:sp>
      <p:pic>
        <p:nvPicPr>
          <p:cNvPr id="5" name="Picture 4"/>
          <p:cNvPicPr>
            <a:picLocks noChangeAspect="1"/>
          </p:cNvPicPr>
          <p:nvPr/>
        </p:nvPicPr>
        <p:blipFill>
          <a:blip r:embed="rId2"/>
          <a:stretch>
            <a:fillRect/>
          </a:stretch>
        </p:blipFill>
        <p:spPr>
          <a:xfrm>
            <a:off x="457199" y="545509"/>
            <a:ext cx="5871543" cy="2484769"/>
          </a:xfrm>
          <a:prstGeom prst="rect">
            <a:avLst/>
          </a:prstGeom>
        </p:spPr>
      </p:pic>
      <p:pic>
        <p:nvPicPr>
          <p:cNvPr id="6" name="Picture 5"/>
          <p:cNvPicPr>
            <a:picLocks noChangeAspect="1"/>
          </p:cNvPicPr>
          <p:nvPr/>
        </p:nvPicPr>
        <p:blipFill>
          <a:blip r:embed="rId3"/>
          <a:stretch>
            <a:fillRect/>
          </a:stretch>
        </p:blipFill>
        <p:spPr>
          <a:xfrm>
            <a:off x="6858000" y="545508"/>
            <a:ext cx="1828800" cy="4479533"/>
          </a:xfrm>
          <a:prstGeom prst="rect">
            <a:avLst/>
          </a:prstGeom>
        </p:spPr>
      </p:pic>
      <p:pic>
        <p:nvPicPr>
          <p:cNvPr id="7" name="Picture 6"/>
          <p:cNvPicPr>
            <a:picLocks noChangeAspect="1"/>
          </p:cNvPicPr>
          <p:nvPr/>
        </p:nvPicPr>
        <p:blipFill>
          <a:blip r:embed="rId4"/>
          <a:stretch>
            <a:fillRect/>
          </a:stretch>
        </p:blipFill>
        <p:spPr>
          <a:xfrm>
            <a:off x="1373670" y="3316767"/>
            <a:ext cx="4977220" cy="2488610"/>
          </a:xfrm>
          <a:prstGeom prst="rect">
            <a:avLst/>
          </a:prstGeom>
        </p:spPr>
      </p:pic>
    </p:spTree>
    <p:extLst>
      <p:ext uri="{BB962C8B-B14F-4D97-AF65-F5344CB8AC3E}">
        <p14:creationId xmlns:p14="http://schemas.microsoft.com/office/powerpoint/2010/main" val="39903414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21</a:t>
            </a:fld>
            <a:endParaRPr lang="en-US"/>
          </a:p>
        </p:txBody>
      </p:sp>
      <p:sp>
        <p:nvSpPr>
          <p:cNvPr id="5" name="TextBox 4"/>
          <p:cNvSpPr txBox="1"/>
          <p:nvPr/>
        </p:nvSpPr>
        <p:spPr>
          <a:xfrm>
            <a:off x="1830319" y="2456120"/>
            <a:ext cx="5483361" cy="1107996"/>
          </a:xfrm>
          <a:prstGeom prst="rect">
            <a:avLst/>
          </a:prstGeom>
          <a:noFill/>
        </p:spPr>
        <p:txBody>
          <a:bodyPr wrap="none" rtlCol="0">
            <a:spAutoFit/>
          </a:bodyPr>
          <a:lstStyle/>
          <a:p>
            <a:r>
              <a:rPr lang="en-US" sz="6600" dirty="0" smtClean="0"/>
              <a:t>Good Examples</a:t>
            </a:r>
            <a:endParaRPr lang="en-US" sz="6600" dirty="0"/>
          </a:p>
        </p:txBody>
      </p:sp>
    </p:spTree>
    <p:extLst>
      <p:ext uri="{BB962C8B-B14F-4D97-AF65-F5344CB8AC3E}">
        <p14:creationId xmlns:p14="http://schemas.microsoft.com/office/powerpoint/2010/main" val="11813346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22</a:t>
            </a:fld>
            <a:endParaRPr lang="en-US"/>
          </a:p>
        </p:txBody>
      </p:sp>
      <p:pic>
        <p:nvPicPr>
          <p:cNvPr id="7" name="Picture 6"/>
          <p:cNvPicPr>
            <a:picLocks noChangeAspect="1"/>
          </p:cNvPicPr>
          <p:nvPr/>
        </p:nvPicPr>
        <p:blipFill>
          <a:blip r:embed="rId2"/>
          <a:stretch>
            <a:fillRect/>
          </a:stretch>
        </p:blipFill>
        <p:spPr>
          <a:xfrm>
            <a:off x="749299" y="292100"/>
            <a:ext cx="7824349" cy="5868262"/>
          </a:xfrm>
          <a:prstGeom prst="rect">
            <a:avLst/>
          </a:prstGeom>
          <a:effectLst>
            <a:outerShdw blurRad="50800" dist="38100" dir="2700000" algn="tl" rotWithShape="0">
              <a:prstClr val="black">
                <a:alpha val="40000"/>
              </a:prstClr>
            </a:outerShdw>
          </a:effectLst>
        </p:spPr>
      </p:pic>
      <p:sp>
        <p:nvSpPr>
          <p:cNvPr id="9" name="Rectangle 8"/>
          <p:cNvSpPr/>
          <p:nvPr/>
        </p:nvSpPr>
        <p:spPr>
          <a:xfrm>
            <a:off x="12700" y="6160362"/>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15409825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23</a:t>
            </a:fld>
            <a:endParaRPr lang="en-US"/>
          </a:p>
        </p:txBody>
      </p:sp>
      <p:pic>
        <p:nvPicPr>
          <p:cNvPr id="8" name="Picture 7"/>
          <p:cNvPicPr>
            <a:picLocks noChangeAspect="1"/>
          </p:cNvPicPr>
          <p:nvPr/>
        </p:nvPicPr>
        <p:blipFill>
          <a:blip r:embed="rId2"/>
          <a:stretch>
            <a:fillRect/>
          </a:stretch>
        </p:blipFill>
        <p:spPr>
          <a:xfrm>
            <a:off x="787830" y="333210"/>
            <a:ext cx="7568340" cy="5676255"/>
          </a:xfrm>
          <a:prstGeom prst="rect">
            <a:avLst/>
          </a:prstGeom>
          <a:effectLst>
            <a:outerShdw blurRad="50800" dist="38100" dir="2700000" algn="tl" rotWithShape="0">
              <a:prstClr val="black">
                <a:alpha val="40000"/>
              </a:prstClr>
            </a:outerShdw>
          </a:effectLst>
        </p:spPr>
      </p:pic>
      <p:sp>
        <p:nvSpPr>
          <p:cNvPr id="9" name="Rectangle 8"/>
          <p:cNvSpPr/>
          <p:nvPr/>
        </p:nvSpPr>
        <p:spPr>
          <a:xfrm>
            <a:off x="-56827" y="6089344"/>
            <a:ext cx="7676827"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/communications-and-</a:t>
            </a:r>
            <a:r>
              <a:rPr lang="en-US" sz="1400" dirty="0" err="1"/>
              <a:t>energyharvesting</a:t>
            </a:r>
            <a:r>
              <a:rPr lang="en-US" sz="1400" dirty="0"/>
              <a:t>-in-</a:t>
            </a:r>
            <a:r>
              <a:rPr lang="en-US" sz="1400" dirty="0" err="1"/>
              <a:t>nanosensor</a:t>
            </a:r>
            <a:r>
              <a:rPr lang="en-US" sz="1400" dirty="0"/>
              <a:t>-networks</a:t>
            </a:r>
          </a:p>
        </p:txBody>
      </p:sp>
    </p:spTree>
    <p:extLst>
      <p:ext uri="{BB962C8B-B14F-4D97-AF65-F5344CB8AC3E}">
        <p14:creationId xmlns:p14="http://schemas.microsoft.com/office/powerpoint/2010/main" val="14709478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24</a:t>
            </a:fld>
            <a:endParaRPr lang="en-US"/>
          </a:p>
        </p:txBody>
      </p:sp>
      <p:pic>
        <p:nvPicPr>
          <p:cNvPr id="5" name="Picture 4"/>
          <p:cNvPicPr>
            <a:picLocks noChangeAspect="1"/>
          </p:cNvPicPr>
          <p:nvPr/>
        </p:nvPicPr>
        <p:blipFill>
          <a:blip r:embed="rId2"/>
          <a:stretch>
            <a:fillRect/>
          </a:stretch>
        </p:blipFill>
        <p:spPr>
          <a:xfrm>
            <a:off x="938939" y="499682"/>
            <a:ext cx="7266122" cy="5449591"/>
          </a:xfrm>
          <a:prstGeom prst="rect">
            <a:avLst/>
          </a:prstGeom>
          <a:effectLst>
            <a:outerShdw blurRad="50800" dist="38100" dir="2700000" algn="tl" rotWithShape="0">
              <a:prstClr val="black">
                <a:alpha val="40000"/>
              </a:prstClr>
            </a:outerShdw>
          </a:effectLst>
        </p:spPr>
      </p:pic>
      <p:sp>
        <p:nvSpPr>
          <p:cNvPr id="6" name="Rectangle 5"/>
          <p:cNvSpPr/>
          <p:nvPr/>
        </p:nvSpPr>
        <p:spPr>
          <a:xfrm>
            <a:off x="64575" y="6059248"/>
            <a:ext cx="8064285"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mweigle</a:t>
            </a:r>
            <a:r>
              <a:rPr lang="en-US" sz="1400" dirty="0"/>
              <a:t>/information-visualization-visualizing-digital-collections-at-archiveit</a:t>
            </a:r>
          </a:p>
        </p:txBody>
      </p:sp>
    </p:spTree>
    <p:extLst>
      <p:ext uri="{BB962C8B-B14F-4D97-AF65-F5344CB8AC3E}">
        <p14:creationId xmlns:p14="http://schemas.microsoft.com/office/powerpoint/2010/main" val="5182881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25</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572" y="898902"/>
            <a:ext cx="8444855" cy="475023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569013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26</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5" name="Picture 4"/>
          <p:cNvPicPr>
            <a:picLocks noChangeAspect="1"/>
          </p:cNvPicPr>
          <p:nvPr/>
        </p:nvPicPr>
        <p:blipFill>
          <a:blip r:embed="rId2"/>
          <a:stretch>
            <a:fillRect/>
          </a:stretch>
        </p:blipFill>
        <p:spPr>
          <a:xfrm>
            <a:off x="347472" y="896112"/>
            <a:ext cx="8376834" cy="471196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311147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27</a:t>
            </a:fld>
            <a:endParaRPr lang="en-US"/>
          </a:p>
        </p:txBody>
      </p:sp>
      <p:pic>
        <p:nvPicPr>
          <p:cNvPr id="7" name="Picture 6"/>
          <p:cNvPicPr>
            <a:picLocks noChangeAspect="1"/>
          </p:cNvPicPr>
          <p:nvPr/>
        </p:nvPicPr>
        <p:blipFill>
          <a:blip r:embed="rId2"/>
          <a:stretch>
            <a:fillRect/>
          </a:stretch>
        </p:blipFill>
        <p:spPr>
          <a:xfrm>
            <a:off x="812800" y="414510"/>
            <a:ext cx="7713920" cy="5785440"/>
          </a:xfrm>
          <a:prstGeom prst="rect">
            <a:avLst/>
          </a:prstGeom>
          <a:effectLst>
            <a:outerShdw blurRad="50800" dist="38100" dir="2700000" algn="tl" rotWithShape="0">
              <a:prstClr val="black">
                <a:alpha val="40000"/>
              </a:prstClr>
            </a:outerShdw>
          </a:effectLst>
        </p:spPr>
      </p:pic>
      <p:sp>
        <p:nvSpPr>
          <p:cNvPr id="8" name="Rectangle 7"/>
          <p:cNvSpPr/>
          <p:nvPr/>
        </p:nvSpPr>
        <p:spPr>
          <a:xfrm>
            <a:off x="12700" y="6160362"/>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19497003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28</a:t>
            </a:fld>
            <a:endParaRPr lang="en-US"/>
          </a:p>
        </p:txBody>
      </p:sp>
      <p:pic>
        <p:nvPicPr>
          <p:cNvPr id="5" name="Picture 4"/>
          <p:cNvPicPr>
            <a:picLocks noChangeAspect="1"/>
          </p:cNvPicPr>
          <p:nvPr/>
        </p:nvPicPr>
        <p:blipFill>
          <a:blip r:embed="rId2"/>
          <a:stretch>
            <a:fillRect/>
          </a:stretch>
        </p:blipFill>
        <p:spPr>
          <a:xfrm>
            <a:off x="745066" y="611950"/>
            <a:ext cx="7653867" cy="5740400"/>
          </a:xfrm>
          <a:prstGeom prst="rect">
            <a:avLst/>
          </a:prstGeom>
          <a:effectLst>
            <a:outerShdw blurRad="50800" dist="38100" dir="2700000" algn="tl" rotWithShape="0">
              <a:prstClr val="black">
                <a:alpha val="40000"/>
              </a:prstClr>
            </a:outerShdw>
          </a:effectLst>
        </p:spPr>
      </p:pic>
      <p:sp>
        <p:nvSpPr>
          <p:cNvPr id="6" name="Rectangle 5"/>
          <p:cNvSpPr/>
          <p:nvPr/>
        </p:nvSpPr>
        <p:spPr>
          <a:xfrm>
            <a:off x="12700" y="5933960"/>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230121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29</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955" y="994258"/>
            <a:ext cx="8413095" cy="473236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74396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Flashback: Communication Skills</a:t>
            </a:r>
            <a:endParaRPr lang="en-US" dirty="0"/>
          </a:p>
        </p:txBody>
      </p:sp>
      <p:sp>
        <p:nvSpPr>
          <p:cNvPr id="3" name="Content Placeholder 2"/>
          <p:cNvSpPr>
            <a:spLocks noGrp="1"/>
          </p:cNvSpPr>
          <p:nvPr>
            <p:ph idx="1"/>
          </p:nvPr>
        </p:nvSpPr>
        <p:spPr>
          <a:xfrm>
            <a:off x="457200" y="1316790"/>
            <a:ext cx="8348472" cy="4823477"/>
          </a:xfrm>
        </p:spPr>
        <p:txBody>
          <a:bodyPr>
            <a:normAutofit/>
          </a:bodyPr>
          <a:lstStyle/>
          <a:p>
            <a:r>
              <a:rPr lang="en-US" dirty="0" smtClean="0"/>
              <a:t>You will write (a lot)</a:t>
            </a:r>
            <a:endParaRPr lang="en-US" i="1" dirty="0"/>
          </a:p>
          <a:p>
            <a:r>
              <a:rPr lang="en-US" dirty="0" smtClean="0"/>
              <a:t>You will present your ideas (a lot)</a:t>
            </a:r>
          </a:p>
          <a:p>
            <a:pPr lvl="2"/>
            <a:endParaRPr lang="en-US" dirty="0"/>
          </a:p>
          <a:p>
            <a:r>
              <a:rPr lang="en-US" dirty="0" smtClean="0"/>
              <a:t>It will be so much better (and more efficient) for all of us if we spend more time talking about research ideas than about organization, grammar, and typos</a:t>
            </a:r>
          </a:p>
          <a:p>
            <a:pPr lvl="3"/>
            <a:endParaRPr lang="en-US" dirty="0"/>
          </a:p>
          <a:p>
            <a:r>
              <a:rPr lang="en-US" b="1" i="1" dirty="0" smtClean="0"/>
              <a:t>I cannot over-emphasize how important this is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3</a:t>
            </a:fld>
            <a:endParaRPr lang="en-US"/>
          </a:p>
        </p:txBody>
      </p:sp>
      <p:sp>
        <p:nvSpPr>
          <p:cNvPr id="8" name="Rectangle 7"/>
          <p:cNvSpPr/>
          <p:nvPr/>
        </p:nvSpPr>
        <p:spPr>
          <a:xfrm>
            <a:off x="9144" y="6140267"/>
            <a:ext cx="3423117" cy="307777"/>
          </a:xfrm>
          <a:prstGeom prst="rect">
            <a:avLst/>
          </a:prstGeom>
        </p:spPr>
        <p:txBody>
          <a:bodyPr wrap="none">
            <a:spAutoFit/>
          </a:bodyPr>
          <a:lstStyle/>
          <a:p>
            <a:r>
              <a:rPr lang="en-US" sz="1400" dirty="0"/>
              <a:t>http://</a:t>
            </a:r>
            <a:r>
              <a:rPr lang="en-US" sz="1400" dirty="0" err="1"/>
              <a:t>www.cs.unc.edu</a:t>
            </a:r>
            <a:r>
              <a:rPr lang="en-US" sz="1400" dirty="0"/>
              <a:t>/~</a:t>
            </a:r>
            <a:r>
              <a:rPr lang="en-US" sz="1400" dirty="0" err="1"/>
              <a:t>azuma</a:t>
            </a:r>
            <a:r>
              <a:rPr lang="en-US" sz="1400" dirty="0"/>
              <a:t>/hitch4.html</a:t>
            </a:r>
          </a:p>
        </p:txBody>
      </p:sp>
    </p:spTree>
    <p:extLst>
      <p:ext uri="{BB962C8B-B14F-4D97-AF65-F5344CB8AC3E}">
        <p14:creationId xmlns:p14="http://schemas.microsoft.com/office/powerpoint/2010/main" val="12645923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30</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8" name="Picture 7"/>
          <p:cNvPicPr>
            <a:picLocks noChangeAspect="1"/>
          </p:cNvPicPr>
          <p:nvPr/>
        </p:nvPicPr>
        <p:blipFill>
          <a:blip r:embed="rId2"/>
          <a:stretch>
            <a:fillRect/>
          </a:stretch>
        </p:blipFill>
        <p:spPr>
          <a:xfrm>
            <a:off x="645761" y="238146"/>
            <a:ext cx="7614836" cy="571112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69385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31</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5" name="Picture 4"/>
          <p:cNvPicPr>
            <a:picLocks noChangeAspect="1"/>
          </p:cNvPicPr>
          <p:nvPr/>
        </p:nvPicPr>
        <p:blipFill>
          <a:blip r:embed="rId2"/>
          <a:stretch>
            <a:fillRect/>
          </a:stretch>
        </p:blipFill>
        <p:spPr>
          <a:xfrm>
            <a:off x="697423" y="259457"/>
            <a:ext cx="7586421" cy="568981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055074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32</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7" name="Picture 6"/>
          <p:cNvPicPr>
            <a:picLocks noChangeAspect="1"/>
          </p:cNvPicPr>
          <p:nvPr/>
        </p:nvPicPr>
        <p:blipFill>
          <a:blip r:embed="rId2"/>
          <a:stretch>
            <a:fillRect/>
          </a:stretch>
        </p:blipFill>
        <p:spPr>
          <a:xfrm>
            <a:off x="645762" y="156781"/>
            <a:ext cx="7723322" cy="579249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8963091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33</a:t>
            </a:fld>
            <a:endParaRPr lang="en-US"/>
          </a:p>
        </p:txBody>
      </p:sp>
      <p:sp>
        <p:nvSpPr>
          <p:cNvPr id="6" name="Rectangle 5"/>
          <p:cNvSpPr/>
          <p:nvPr/>
        </p:nvSpPr>
        <p:spPr>
          <a:xfrm>
            <a:off x="64575" y="6059248"/>
            <a:ext cx="8064285"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mweigle</a:t>
            </a:r>
            <a:r>
              <a:rPr lang="en-US" sz="1400" dirty="0"/>
              <a:t>/information-visualization-visualizing-digital-collections-at-archiveit</a:t>
            </a:r>
          </a:p>
        </p:txBody>
      </p:sp>
      <p:pic>
        <p:nvPicPr>
          <p:cNvPr id="7" name="Picture 6"/>
          <p:cNvPicPr>
            <a:picLocks noChangeAspect="1"/>
          </p:cNvPicPr>
          <p:nvPr/>
        </p:nvPicPr>
        <p:blipFill>
          <a:blip r:embed="rId2"/>
          <a:stretch>
            <a:fillRect/>
          </a:stretch>
        </p:blipFill>
        <p:spPr>
          <a:xfrm>
            <a:off x="1047425" y="614119"/>
            <a:ext cx="6980696" cy="523552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6758194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34</a:t>
            </a:fld>
            <a:endParaRPr lang="en-US"/>
          </a:p>
        </p:txBody>
      </p:sp>
      <p:sp>
        <p:nvSpPr>
          <p:cNvPr id="5" name="TextBox 4"/>
          <p:cNvSpPr txBox="1"/>
          <p:nvPr/>
        </p:nvSpPr>
        <p:spPr>
          <a:xfrm>
            <a:off x="2291375" y="2456120"/>
            <a:ext cx="4561249" cy="1107996"/>
          </a:xfrm>
          <a:prstGeom prst="rect">
            <a:avLst/>
          </a:prstGeom>
          <a:noFill/>
        </p:spPr>
        <p:txBody>
          <a:bodyPr wrap="none" rtlCol="0">
            <a:spAutoFit/>
          </a:bodyPr>
          <a:lstStyle/>
          <a:p>
            <a:r>
              <a:rPr lang="en-US" sz="6600" smtClean="0"/>
              <a:t>Delivery Tips</a:t>
            </a:r>
            <a:endParaRPr lang="en-US" sz="6600" dirty="0"/>
          </a:p>
        </p:txBody>
      </p:sp>
    </p:spTree>
    <p:extLst>
      <p:ext uri="{BB962C8B-B14F-4D97-AF65-F5344CB8AC3E}">
        <p14:creationId xmlns:p14="http://schemas.microsoft.com/office/powerpoint/2010/main" val="11052059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3"/>
          <p:cNvSpPr>
            <a:spLocks/>
          </p:cNvSpPr>
          <p:nvPr/>
        </p:nvSpPr>
        <p:spPr bwMode="auto">
          <a:xfrm>
            <a:off x="4997387" y="6079395"/>
            <a:ext cx="4042981"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642938" eaLnBrk="0" hangingPunct="0">
              <a:defRPr sz="4200">
                <a:solidFill>
                  <a:srgbClr val="000000"/>
                </a:solidFill>
                <a:latin typeface="Gill Sans" charset="0"/>
                <a:ea typeface="ヒラギノ角ゴ Pro W3" charset="-128"/>
                <a:sym typeface="Gill Sans" charset="0"/>
              </a:defRPr>
            </a:lvl1pPr>
            <a:lvl2pPr marL="37931725" indent="-37474525" defTabSz="642938" eaLnBrk="0" hangingPunct="0">
              <a:defRPr sz="4200">
                <a:solidFill>
                  <a:srgbClr val="000000"/>
                </a:solidFill>
                <a:latin typeface="Gill Sans" charset="0"/>
                <a:ea typeface="ヒラギノ角ゴ Pro W3" charset="-128"/>
                <a:sym typeface="Gill Sans" charset="0"/>
              </a:defRPr>
            </a:lvl2pPr>
            <a:lvl3pPr eaLnBrk="0" hangingPunct="0">
              <a:defRPr sz="4200">
                <a:solidFill>
                  <a:srgbClr val="000000"/>
                </a:solidFill>
                <a:latin typeface="Gill Sans" charset="0"/>
                <a:ea typeface="ヒラギノ角ゴ Pro W3" charset="-128"/>
                <a:sym typeface="Gill Sans" charset="0"/>
              </a:defRPr>
            </a:lvl3pPr>
            <a:lvl4pPr eaLnBrk="0" hangingPunct="0">
              <a:defRPr sz="4200">
                <a:solidFill>
                  <a:srgbClr val="000000"/>
                </a:solidFill>
                <a:latin typeface="Gill Sans" charset="0"/>
                <a:ea typeface="ヒラギノ角ゴ Pro W3" charset="-128"/>
                <a:sym typeface="Gill Sans" charset="0"/>
              </a:defRPr>
            </a:lvl4pPr>
            <a:lvl5pPr eaLnBrk="0" hangingPunct="0">
              <a:defRPr sz="4200">
                <a:solidFill>
                  <a:srgbClr val="000000"/>
                </a:solidFill>
                <a:latin typeface="Gill Sans" charset="0"/>
                <a:ea typeface="ヒラギノ角ゴ Pro W3" charset="-128"/>
                <a:sym typeface="Gill Sans" charset="0"/>
              </a:defRPr>
            </a:lvl5pPr>
            <a:lvl6pPr marL="4572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6pPr>
            <a:lvl7pPr marL="9144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7pPr>
            <a:lvl8pPr marL="13716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8pPr>
            <a:lvl9pPr marL="18288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9pPr>
          </a:lstStyle>
          <a:p>
            <a:pPr eaLnBrk="1" hangingPunct="1"/>
            <a:r>
              <a:rPr lang="en-US" altLang="x-none" sz="1300">
                <a:solidFill>
                  <a:schemeClr val="tx1"/>
                </a:solidFill>
                <a:latin typeface="Arial" charset="0"/>
              </a:rPr>
              <a:t>From </a:t>
            </a:r>
            <a:r>
              <a:rPr lang="en-US" altLang="x-none" sz="1300" i="1">
                <a:solidFill>
                  <a:schemeClr val="tx1"/>
                </a:solidFill>
                <a:latin typeface="Arial" charset="0"/>
              </a:rPr>
              <a:t>Writing for Computer Science</a:t>
            </a:r>
            <a:r>
              <a:rPr lang="en-US" altLang="x-none" sz="1300">
                <a:solidFill>
                  <a:schemeClr val="tx1"/>
                </a:solidFill>
                <a:latin typeface="Arial" charset="0"/>
              </a:rPr>
              <a:t> by Justin </a:t>
            </a:r>
            <a:r>
              <a:rPr lang="en-US" altLang="x-none" sz="1300" dirty="0" err="1">
                <a:solidFill>
                  <a:schemeClr val="tx1"/>
                </a:solidFill>
                <a:latin typeface="Arial" charset="0"/>
              </a:rPr>
              <a:t>Zobel</a:t>
            </a:r>
            <a:endParaRPr lang="en-US" altLang="x-none" sz="1300" dirty="0">
              <a:solidFill>
                <a:schemeClr val="tx1"/>
              </a:solidFill>
              <a:latin typeface="Arial" charset="0"/>
            </a:endParaRPr>
          </a:p>
        </p:txBody>
      </p:sp>
      <p:sp>
        <p:nvSpPr>
          <p:cNvPr id="79875" name="Rectangle 7"/>
          <p:cNvSpPr>
            <a:spLocks noGrp="1" noChangeArrowheads="1"/>
          </p:cNvSpPr>
          <p:nvPr>
            <p:ph type="title"/>
          </p:nvPr>
        </p:nvSpPr>
        <p:spPr/>
        <p:txBody>
          <a:bodyPr/>
          <a:lstStyle/>
          <a:p>
            <a:r>
              <a:rPr lang="en-US" altLang="x-none" dirty="0" smtClean="0"/>
              <a:t>Delivery Tips</a:t>
            </a:r>
            <a:endParaRPr lang="en-US" altLang="x-none" dirty="0"/>
          </a:p>
        </p:txBody>
      </p:sp>
      <p:sp>
        <p:nvSpPr>
          <p:cNvPr id="79876" name="Rectangle 8"/>
          <p:cNvSpPr>
            <a:spLocks noGrp="1" noChangeArrowheads="1"/>
          </p:cNvSpPr>
          <p:nvPr>
            <p:ph type="body" idx="1"/>
          </p:nvPr>
        </p:nvSpPr>
        <p:spPr>
          <a:xfrm>
            <a:off x="457200" y="1316789"/>
            <a:ext cx="8229600" cy="5021367"/>
          </a:xfrm>
        </p:spPr>
        <p:txBody>
          <a:bodyPr>
            <a:normAutofit fontScale="92500" lnSpcReduction="20000"/>
          </a:bodyPr>
          <a:lstStyle/>
          <a:p>
            <a:r>
              <a:rPr lang="en-US" altLang="x-none" dirty="0" smtClean="0"/>
              <a:t>Speak </a:t>
            </a:r>
            <a:r>
              <a:rPr lang="en-US" altLang="x-none" dirty="0"/>
              <a:t>clearly and slowly</a:t>
            </a:r>
          </a:p>
          <a:p>
            <a:pPr lvl="3"/>
            <a:endParaRPr lang="en-US" altLang="x-none" dirty="0"/>
          </a:p>
          <a:p>
            <a:r>
              <a:rPr lang="en-US" altLang="x-none" dirty="0"/>
              <a:t>Face the </a:t>
            </a:r>
            <a:r>
              <a:rPr lang="en-US" altLang="x-none" dirty="0" smtClean="0"/>
              <a:t>audience, not the screen</a:t>
            </a:r>
          </a:p>
          <a:p>
            <a:pPr lvl="3"/>
            <a:endParaRPr lang="en-US" altLang="x-none" dirty="0"/>
          </a:p>
          <a:p>
            <a:r>
              <a:rPr lang="en-US" altLang="x-none" dirty="0" smtClean="0"/>
              <a:t>Make transitions between topics smooth</a:t>
            </a:r>
          </a:p>
          <a:p>
            <a:pPr lvl="1"/>
            <a:r>
              <a:rPr lang="en-US" altLang="x-none" dirty="0" smtClean="0"/>
              <a:t>don’t just read the title of each slide as a transition</a:t>
            </a:r>
          </a:p>
          <a:p>
            <a:pPr lvl="3"/>
            <a:endParaRPr lang="en-US" altLang="x-none" dirty="0" smtClean="0"/>
          </a:p>
          <a:p>
            <a:r>
              <a:rPr lang="en-US" altLang="x-none" dirty="0" smtClean="0"/>
              <a:t>Having </a:t>
            </a:r>
            <a:r>
              <a:rPr lang="en-US" altLang="x-none" dirty="0"/>
              <a:t>notes may be helpful, but don’t write out the entire </a:t>
            </a:r>
            <a:r>
              <a:rPr lang="en-US" altLang="x-none" dirty="0" smtClean="0"/>
              <a:t>talk and don’t </a:t>
            </a:r>
            <a:r>
              <a:rPr lang="en-US" altLang="x-none" dirty="0"/>
              <a:t>try to memorize </a:t>
            </a:r>
            <a:r>
              <a:rPr lang="en-US" altLang="x-none" dirty="0" smtClean="0"/>
              <a:t>it</a:t>
            </a:r>
          </a:p>
          <a:p>
            <a:pPr lvl="3"/>
            <a:endParaRPr lang="en-US" altLang="x-none" dirty="0"/>
          </a:p>
          <a:p>
            <a:r>
              <a:rPr lang="en-US" altLang="x-none" dirty="0"/>
              <a:t>Practice! Practice! Practice!</a:t>
            </a:r>
          </a:p>
          <a:p>
            <a:pPr lvl="1"/>
            <a:r>
              <a:rPr lang="en-US" altLang="x-none" dirty="0"/>
              <a:t>and get feedback from </a:t>
            </a:r>
            <a:r>
              <a:rPr lang="en-US" altLang="x-none" dirty="0" smtClean="0"/>
              <a:t>others</a:t>
            </a:r>
            <a:endParaRPr lang="en-US" altLang="x-none" dirty="0"/>
          </a:p>
        </p:txBody>
      </p:sp>
      <p:sp>
        <p:nvSpPr>
          <p:cNvPr id="4" name="Date Placeholder 3"/>
          <p:cNvSpPr>
            <a:spLocks noGrp="1"/>
          </p:cNvSpPr>
          <p:nvPr>
            <p:ph type="dt" sz="half" idx="10"/>
          </p:nvPr>
        </p:nvSpPr>
        <p:spPr/>
        <p:txBody>
          <a:bodyPr/>
          <a:lstStyle/>
          <a:p>
            <a:r>
              <a:rPr lang="en-US" dirty="0" smtClean="0"/>
              <a:t>Fall 2017</a:t>
            </a:r>
            <a:endParaRPr lang="en-US" dirty="0"/>
          </a:p>
        </p:txBody>
      </p:sp>
      <p:sp>
        <p:nvSpPr>
          <p:cNvPr id="5" name="Footer Placeholder 4"/>
          <p:cNvSpPr>
            <a:spLocks noGrp="1"/>
          </p:cNvSpPr>
          <p:nvPr>
            <p:ph type="ftr" sz="quarter" idx="11"/>
          </p:nvPr>
        </p:nvSpPr>
        <p:spPr/>
        <p:txBody>
          <a:bodyPr/>
          <a:lstStyle/>
          <a:p>
            <a:r>
              <a:rPr lang="en-US" dirty="0" smtClean="0"/>
              <a:t>CS 891 - Web Archiving Seminar</a:t>
            </a:r>
            <a:endParaRPr lang="en-US" dirty="0"/>
          </a:p>
        </p:txBody>
      </p:sp>
      <p:sp>
        <p:nvSpPr>
          <p:cNvPr id="6" name="Slide Number Placeholder 5"/>
          <p:cNvSpPr>
            <a:spLocks noGrp="1"/>
          </p:cNvSpPr>
          <p:nvPr>
            <p:ph type="sldNum" sz="quarter" idx="12"/>
          </p:nvPr>
        </p:nvSpPr>
        <p:spPr/>
        <p:txBody>
          <a:bodyPr/>
          <a:lstStyle/>
          <a:p>
            <a:fld id="{121000DE-B95E-FA4A-8310-8A8B2D54F0D7}" type="slidenum">
              <a:rPr lang="en-US" smtClean="0"/>
              <a:t>35</a:t>
            </a:fld>
            <a:endParaRPr lang="en-US"/>
          </a:p>
        </p:txBody>
      </p:sp>
    </p:spTree>
    <p:extLst>
      <p:ext uri="{BB962C8B-B14F-4D97-AF65-F5344CB8AC3E}">
        <p14:creationId xmlns:p14="http://schemas.microsoft.com/office/powerpoint/2010/main" val="6084724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Beginnings and Endings</a:t>
            </a:r>
            <a:endParaRPr lang="en-US" dirty="0"/>
          </a:p>
        </p:txBody>
      </p:sp>
      <p:sp>
        <p:nvSpPr>
          <p:cNvPr id="3" name="Content Placeholder 2"/>
          <p:cNvSpPr>
            <a:spLocks noGrp="1"/>
          </p:cNvSpPr>
          <p:nvPr>
            <p:ph idx="1"/>
          </p:nvPr>
        </p:nvSpPr>
        <p:spPr/>
        <p:txBody>
          <a:bodyPr>
            <a:normAutofit lnSpcReduction="10000"/>
          </a:bodyPr>
          <a:lstStyle/>
          <a:p>
            <a:r>
              <a:rPr lang="en-US" dirty="0" smtClean="0"/>
              <a:t>Do plan out your first sentence and last sentence</a:t>
            </a:r>
          </a:p>
          <a:p>
            <a:endParaRPr lang="en-US" dirty="0"/>
          </a:p>
          <a:p>
            <a:r>
              <a:rPr lang="en-US" dirty="0" smtClean="0"/>
              <a:t>First sentence – plan your transition from title slide to motivation slide</a:t>
            </a:r>
          </a:p>
          <a:p>
            <a:endParaRPr lang="en-US" dirty="0"/>
          </a:p>
          <a:p>
            <a:r>
              <a:rPr lang="en-US" dirty="0" smtClean="0"/>
              <a:t>Last sentence – write a concluding sentence that clearly wraps things up and then say “thank you”</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36</a:t>
            </a:fld>
            <a:endParaRPr lang="en-US"/>
          </a:p>
        </p:txBody>
      </p:sp>
    </p:spTree>
    <p:extLst>
      <p:ext uri="{BB962C8B-B14F-4D97-AF65-F5344CB8AC3E}">
        <p14:creationId xmlns:p14="http://schemas.microsoft.com/office/powerpoint/2010/main" val="50988937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Practice, Practice, Practice!</a:t>
            </a:r>
            <a:endParaRPr lang="en-US" dirty="0"/>
          </a:p>
        </p:txBody>
      </p:sp>
      <p:sp>
        <p:nvSpPr>
          <p:cNvPr id="3" name="Content Placeholder 2"/>
          <p:cNvSpPr>
            <a:spLocks noGrp="1"/>
          </p:cNvSpPr>
          <p:nvPr>
            <p:ph idx="1"/>
          </p:nvPr>
        </p:nvSpPr>
        <p:spPr/>
        <p:txBody>
          <a:bodyPr>
            <a:normAutofit lnSpcReduction="10000"/>
          </a:bodyPr>
          <a:lstStyle/>
          <a:p>
            <a:r>
              <a:rPr lang="en-US" dirty="0" smtClean="0"/>
              <a:t>You </a:t>
            </a:r>
            <a:r>
              <a:rPr lang="en-US" dirty="0"/>
              <a:t>need to do practice talks. </a:t>
            </a:r>
            <a:r>
              <a:rPr lang="en-US" dirty="0" smtClean="0"/>
              <a:t> </a:t>
            </a:r>
            <a:r>
              <a:rPr lang="en-US" i="1" dirty="0" smtClean="0"/>
              <a:t>This means you!</a:t>
            </a:r>
          </a:p>
          <a:p>
            <a:pPr lvl="3"/>
            <a:endParaRPr lang="en-US" dirty="0" smtClean="0"/>
          </a:p>
          <a:p>
            <a:r>
              <a:rPr lang="en-US" dirty="0" smtClean="0"/>
              <a:t>The </a:t>
            </a:r>
            <a:r>
              <a:rPr lang="en-US" dirty="0"/>
              <a:t>first time you give a particular talk is always less coherent than later ones. </a:t>
            </a:r>
            <a:endParaRPr lang="en-US" dirty="0" smtClean="0"/>
          </a:p>
          <a:p>
            <a:pPr lvl="3"/>
            <a:endParaRPr lang="en-US" dirty="0"/>
          </a:p>
          <a:p>
            <a:r>
              <a:rPr lang="en-US" dirty="0" smtClean="0"/>
              <a:t>Then </a:t>
            </a:r>
            <a:r>
              <a:rPr lang="en-US" dirty="0"/>
              <a:t>you can refine it, both at the structural level and the slide-by-slide tweak level. </a:t>
            </a:r>
            <a:endParaRPr lang="en-US" dirty="0" smtClean="0"/>
          </a:p>
          <a:p>
            <a:pPr lvl="3"/>
            <a:endParaRPr lang="en-US" dirty="0" smtClean="0"/>
          </a:p>
          <a:p>
            <a:r>
              <a:rPr lang="en-US" dirty="0" smtClean="0"/>
              <a:t>The more you practice, the more comfortable you will be.</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37</a:t>
            </a:fld>
            <a:endParaRPr lang="en-US"/>
          </a:p>
        </p:txBody>
      </p:sp>
      <p:sp>
        <p:nvSpPr>
          <p:cNvPr id="7" name="TextBox 6"/>
          <p:cNvSpPr txBox="1"/>
          <p:nvPr/>
        </p:nvSpPr>
        <p:spPr>
          <a:xfrm>
            <a:off x="4846320" y="5971888"/>
            <a:ext cx="4425696" cy="307777"/>
          </a:xfrm>
          <a:prstGeom prst="rect">
            <a:avLst/>
          </a:prstGeom>
          <a:noFill/>
        </p:spPr>
        <p:txBody>
          <a:bodyPr wrap="square" rtlCol="0">
            <a:spAutoFit/>
          </a:bodyPr>
          <a:lstStyle/>
          <a:p>
            <a:r>
              <a:rPr lang="en-US" sz="1400" dirty="0" smtClean="0"/>
              <a:t>Tamara </a:t>
            </a:r>
            <a:r>
              <a:rPr lang="en-US" sz="1400" dirty="0" err="1" smtClean="0"/>
              <a:t>Munzner</a:t>
            </a:r>
            <a:r>
              <a:rPr lang="en-US" sz="1400" dirty="0" smtClean="0"/>
              <a:t>, http</a:t>
            </a:r>
            <a:r>
              <a:rPr lang="en-US" sz="1400" dirty="0"/>
              <a:t>://</a:t>
            </a:r>
            <a:r>
              <a:rPr lang="en-US" sz="1400" dirty="0" err="1"/>
              <a:t>www.cs.ubc.ca</a:t>
            </a:r>
            <a:r>
              <a:rPr lang="en-US" sz="1400" dirty="0"/>
              <a:t>/~</a:t>
            </a:r>
            <a:r>
              <a:rPr lang="en-US" sz="1400" dirty="0" err="1"/>
              <a:t>tmm</a:t>
            </a:r>
            <a:r>
              <a:rPr lang="en-US" sz="1400" dirty="0"/>
              <a:t>/</a:t>
            </a:r>
            <a:r>
              <a:rPr lang="en-US" sz="1400" dirty="0" err="1"/>
              <a:t>policy.txt</a:t>
            </a:r>
            <a:endParaRPr lang="en-US" sz="1400" dirty="0"/>
          </a:p>
        </p:txBody>
      </p:sp>
    </p:spTree>
    <p:extLst>
      <p:ext uri="{BB962C8B-B14F-4D97-AF65-F5344CB8AC3E}">
        <p14:creationId xmlns:p14="http://schemas.microsoft.com/office/powerpoint/2010/main" val="16634910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38</a:t>
            </a:fld>
            <a:endParaRPr lang="en-US"/>
          </a:p>
        </p:txBody>
      </p:sp>
      <p:sp>
        <p:nvSpPr>
          <p:cNvPr id="5" name="TextBox 4"/>
          <p:cNvSpPr txBox="1"/>
          <p:nvPr/>
        </p:nvSpPr>
        <p:spPr>
          <a:xfrm>
            <a:off x="1524000" y="2164020"/>
            <a:ext cx="6159499" cy="2123658"/>
          </a:xfrm>
          <a:prstGeom prst="rect">
            <a:avLst/>
          </a:prstGeom>
          <a:noFill/>
        </p:spPr>
        <p:txBody>
          <a:bodyPr wrap="square" rtlCol="0">
            <a:spAutoFit/>
          </a:bodyPr>
          <a:lstStyle/>
          <a:p>
            <a:pPr algn="ctr"/>
            <a:r>
              <a:rPr lang="en-US" sz="6600" dirty="0" smtClean="0"/>
              <a:t>Delivery Advice from </a:t>
            </a:r>
            <a:r>
              <a:rPr lang="en-US" sz="6600" smtClean="0"/>
              <a:t>an Actor</a:t>
            </a:r>
            <a:endParaRPr lang="en-US" sz="6600" dirty="0"/>
          </a:p>
        </p:txBody>
      </p:sp>
    </p:spTree>
    <p:extLst>
      <p:ext uri="{BB962C8B-B14F-4D97-AF65-F5344CB8AC3E}">
        <p14:creationId xmlns:p14="http://schemas.microsoft.com/office/powerpoint/2010/main" val="10376089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Tips and Tricks for Giving Talks</a:t>
            </a:r>
            <a:endParaRPr lang="en-US" dirty="0"/>
          </a:p>
        </p:txBody>
      </p:sp>
      <p:sp>
        <p:nvSpPr>
          <p:cNvPr id="3" name="Content Placeholder 2"/>
          <p:cNvSpPr>
            <a:spLocks noGrp="1"/>
          </p:cNvSpPr>
          <p:nvPr>
            <p:ph idx="1"/>
          </p:nvPr>
        </p:nvSpPr>
        <p:spPr>
          <a:xfrm>
            <a:off x="457200" y="1531088"/>
            <a:ext cx="7279419" cy="4784652"/>
          </a:xfrm>
        </p:spPr>
        <p:txBody>
          <a:bodyPr>
            <a:normAutofit lnSpcReduction="10000"/>
          </a:bodyPr>
          <a:lstStyle/>
          <a:p>
            <a:r>
              <a:rPr lang="en-US" dirty="0" smtClean="0"/>
              <a:t>You </a:t>
            </a:r>
            <a:r>
              <a:rPr lang="en-US" dirty="0"/>
              <a:t>are the HERO of your talk </a:t>
            </a:r>
            <a:br>
              <a:rPr lang="en-US" dirty="0"/>
            </a:br>
            <a:endParaRPr lang="en-US" dirty="0" smtClean="0"/>
          </a:p>
          <a:p>
            <a:r>
              <a:rPr lang="en-US" dirty="0" smtClean="0"/>
              <a:t>Your </a:t>
            </a:r>
            <a:r>
              <a:rPr lang="en-US" dirty="0"/>
              <a:t>objective or TASK is to get your audience excited enough that: </a:t>
            </a:r>
          </a:p>
          <a:p>
            <a:pPr lvl="1"/>
            <a:r>
              <a:rPr lang="en-US" dirty="0" smtClean="0"/>
              <a:t>They </a:t>
            </a:r>
            <a:r>
              <a:rPr lang="en-US" dirty="0"/>
              <a:t>want to read the paper </a:t>
            </a:r>
            <a:endParaRPr lang="en-US" dirty="0" smtClean="0"/>
          </a:p>
          <a:p>
            <a:pPr lvl="1"/>
            <a:r>
              <a:rPr lang="en-US" dirty="0" smtClean="0"/>
              <a:t>They </a:t>
            </a:r>
            <a:r>
              <a:rPr lang="en-US" dirty="0"/>
              <a:t>want to talk to you after class or at the networking </a:t>
            </a:r>
            <a:r>
              <a:rPr lang="en-US" dirty="0" smtClean="0"/>
              <a:t>session</a:t>
            </a:r>
          </a:p>
          <a:p>
            <a:pPr lvl="1"/>
            <a:r>
              <a:rPr lang="en-US" dirty="0" smtClean="0"/>
              <a:t>They </a:t>
            </a:r>
            <a:r>
              <a:rPr lang="en-US" dirty="0"/>
              <a:t>will remember to contact you later </a:t>
            </a:r>
            <a:endParaRPr lang="en-US" dirty="0" smtClean="0"/>
          </a:p>
          <a:p>
            <a:pPr lvl="1"/>
            <a:r>
              <a:rPr lang="en-US" dirty="0" smtClean="0"/>
              <a:t>They </a:t>
            </a:r>
            <a:r>
              <a:rPr lang="en-US" dirty="0"/>
              <a:t>want to hire you for a job that pays real money </a:t>
            </a:r>
          </a:p>
          <a:p>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39</a:t>
            </a:fld>
            <a:endParaRPr lang="en-US"/>
          </a:p>
        </p:txBody>
      </p:sp>
      <p:sp>
        <p:nvSpPr>
          <p:cNvPr id="7" name="TextBox 6"/>
          <p:cNvSpPr txBox="1"/>
          <p:nvPr/>
        </p:nvSpPr>
        <p:spPr>
          <a:xfrm>
            <a:off x="5715000" y="6042462"/>
            <a:ext cx="3429000" cy="338554"/>
          </a:xfrm>
          <a:prstGeom prst="rect">
            <a:avLst/>
          </a:prstGeom>
          <a:noFill/>
        </p:spPr>
        <p:txBody>
          <a:bodyPr wrap="square" rtlCol="0">
            <a:spAutoFit/>
          </a:bodyPr>
          <a:lstStyle/>
          <a:p>
            <a:r>
              <a:rPr lang="en-US" sz="1600" dirty="0" err="1" smtClean="0"/>
              <a:t>ActingforScientists.com</a:t>
            </a:r>
            <a:r>
              <a:rPr lang="en-US" sz="1600" dirty="0" smtClean="0"/>
              <a:t>, Jenifer Alonzo</a:t>
            </a:r>
            <a:endParaRPr lang="en-US" sz="1600" dirty="0"/>
          </a:p>
        </p:txBody>
      </p:sp>
      <p:pic>
        <p:nvPicPr>
          <p:cNvPr id="8" name="Picture 7"/>
          <p:cNvPicPr>
            <a:picLocks noChangeAspect="1"/>
          </p:cNvPicPr>
          <p:nvPr/>
        </p:nvPicPr>
        <p:blipFill rotWithShape="1">
          <a:blip r:embed="rId2"/>
          <a:srcRect l="66050" t="28226" r="11494" b="40352"/>
          <a:stretch/>
        </p:blipFill>
        <p:spPr>
          <a:xfrm>
            <a:off x="7052808" y="1369828"/>
            <a:ext cx="1737876" cy="1468788"/>
          </a:xfrm>
          <a:prstGeom prst="rect">
            <a:avLst/>
          </a:prstGeom>
        </p:spPr>
      </p:pic>
    </p:spTree>
    <p:extLst>
      <p:ext uri="{BB962C8B-B14F-4D97-AF65-F5344CB8AC3E}">
        <p14:creationId xmlns:p14="http://schemas.microsoft.com/office/powerpoint/2010/main" val="11331692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4</a:t>
            </a:fld>
            <a:endParaRPr lang="en-US"/>
          </a:p>
        </p:txBody>
      </p:sp>
      <p:sp>
        <p:nvSpPr>
          <p:cNvPr id="5" name="Title 4"/>
          <p:cNvSpPr>
            <a:spLocks noGrp="1"/>
          </p:cNvSpPr>
          <p:nvPr>
            <p:ph type="title"/>
          </p:nvPr>
        </p:nvSpPr>
        <p:spPr/>
        <p:txBody>
          <a:bodyPr>
            <a:normAutofit fontScale="90000"/>
          </a:bodyPr>
          <a:lstStyle/>
          <a:p>
            <a:r>
              <a:rPr lang="en-US" smtClean="0"/>
              <a:t>Giving a presentation is a lot like telling a story.</a:t>
            </a:r>
            <a:endParaRPr lang="en-US" dirty="0"/>
          </a:p>
        </p:txBody>
      </p:sp>
      <p:pic>
        <p:nvPicPr>
          <p:cNvPr id="7" name="Picture 6"/>
          <p:cNvPicPr>
            <a:picLocks noChangeAspect="1"/>
          </p:cNvPicPr>
          <p:nvPr/>
        </p:nvPicPr>
        <p:blipFill>
          <a:blip r:embed="rId2"/>
          <a:stretch>
            <a:fillRect/>
          </a:stretch>
        </p:blipFill>
        <p:spPr>
          <a:xfrm>
            <a:off x="1024859" y="1623445"/>
            <a:ext cx="7371613" cy="4452454"/>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90494709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Delivery and </a:t>
            </a:r>
            <a:r>
              <a:rPr lang="en-US" dirty="0"/>
              <a:t>s</a:t>
            </a:r>
            <a:r>
              <a:rPr lang="en-US" dirty="0" smtClean="0"/>
              <a:t>torytelling are your tools for achieving your objective</a:t>
            </a:r>
            <a:endParaRPr lang="en-US" dirty="0"/>
          </a:p>
        </p:txBody>
      </p:sp>
      <p:sp>
        <p:nvSpPr>
          <p:cNvPr id="3" name="Content Placeholder 2"/>
          <p:cNvSpPr>
            <a:spLocks noGrp="1"/>
          </p:cNvSpPr>
          <p:nvPr>
            <p:ph idx="1"/>
          </p:nvPr>
        </p:nvSpPr>
        <p:spPr>
          <a:xfrm>
            <a:off x="457200" y="1704814"/>
            <a:ext cx="8229600" cy="4277532"/>
          </a:xfrm>
        </p:spPr>
        <p:txBody>
          <a:bodyPr>
            <a:normAutofit fontScale="92500" lnSpcReduction="10000"/>
          </a:bodyPr>
          <a:lstStyle/>
          <a:p>
            <a:r>
              <a:rPr lang="en-US" dirty="0" smtClean="0"/>
              <a:t>It </a:t>
            </a:r>
            <a:r>
              <a:rPr lang="en-US" dirty="0"/>
              <a:t>is likely that developing your skills in DELIVERY and </a:t>
            </a:r>
            <a:r>
              <a:rPr lang="en-US" dirty="0" smtClean="0"/>
              <a:t>STORYTELLING </a:t>
            </a:r>
            <a:r>
              <a:rPr lang="en-US" dirty="0"/>
              <a:t>will be an awkward, uncomfortable process. </a:t>
            </a:r>
            <a:endParaRPr lang="en-US" dirty="0" smtClean="0"/>
          </a:p>
          <a:p>
            <a:r>
              <a:rPr lang="en-US" dirty="0" smtClean="0"/>
              <a:t>You </a:t>
            </a:r>
            <a:r>
              <a:rPr lang="en-US" dirty="0"/>
              <a:t>will want to refuse to develop these skills. </a:t>
            </a:r>
            <a:endParaRPr lang="en-US" dirty="0" smtClean="0"/>
          </a:p>
          <a:p>
            <a:r>
              <a:rPr lang="en-US" b="1" dirty="0" smtClean="0"/>
              <a:t>You </a:t>
            </a:r>
            <a:r>
              <a:rPr lang="en-US" b="1" dirty="0"/>
              <a:t>might DIE.</a:t>
            </a:r>
            <a:r>
              <a:rPr lang="en-US" dirty="0"/>
              <a:t> </a:t>
            </a:r>
            <a:br>
              <a:rPr lang="en-US" dirty="0"/>
            </a:br>
            <a:endParaRPr lang="en-US" dirty="0" smtClean="0"/>
          </a:p>
          <a:p>
            <a:r>
              <a:rPr lang="en-US" dirty="0" smtClean="0"/>
              <a:t>Sadly</a:t>
            </a:r>
            <a:r>
              <a:rPr lang="en-US" dirty="0"/>
              <a:t>, </a:t>
            </a:r>
            <a:r>
              <a:rPr lang="en-US" dirty="0" smtClean="0"/>
              <a:t>presentation </a:t>
            </a:r>
            <a:r>
              <a:rPr lang="en-US" dirty="0"/>
              <a:t>skills are required for EVERY. SINGLE. JOB that will support a </a:t>
            </a:r>
            <a:r>
              <a:rPr lang="en-US" dirty="0" smtClean="0"/>
              <a:t>middle-class </a:t>
            </a:r>
            <a:r>
              <a:rPr lang="en-US" dirty="0"/>
              <a:t>lifestyle – Even the job you want. </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40</a:t>
            </a:fld>
            <a:endParaRPr lang="en-US"/>
          </a:p>
        </p:txBody>
      </p:sp>
      <p:sp>
        <p:nvSpPr>
          <p:cNvPr id="7" name="TextBox 6"/>
          <p:cNvSpPr txBox="1"/>
          <p:nvPr/>
        </p:nvSpPr>
        <p:spPr>
          <a:xfrm>
            <a:off x="5715000" y="6042462"/>
            <a:ext cx="3429000" cy="338554"/>
          </a:xfrm>
          <a:prstGeom prst="rect">
            <a:avLst/>
          </a:prstGeom>
          <a:noFill/>
        </p:spPr>
        <p:txBody>
          <a:bodyPr wrap="square" rtlCol="0">
            <a:spAutoFit/>
          </a:bodyPr>
          <a:lstStyle/>
          <a:p>
            <a:r>
              <a:rPr lang="en-US" sz="1600" dirty="0" err="1" smtClean="0"/>
              <a:t>ActingforScientists.com</a:t>
            </a:r>
            <a:r>
              <a:rPr lang="en-US" sz="1600" dirty="0" smtClean="0"/>
              <a:t>, Jenifer Alonzo</a:t>
            </a:r>
            <a:endParaRPr lang="en-US" sz="1600" dirty="0"/>
          </a:p>
        </p:txBody>
      </p:sp>
    </p:spTree>
    <p:extLst>
      <p:ext uri="{BB962C8B-B14F-4D97-AF65-F5344CB8AC3E}">
        <p14:creationId xmlns:p14="http://schemas.microsoft.com/office/powerpoint/2010/main" val="19671905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84" y="201115"/>
            <a:ext cx="8951976" cy="948570"/>
          </a:xfrm>
        </p:spPr>
        <p:txBody>
          <a:bodyPr>
            <a:noAutofit/>
          </a:bodyPr>
          <a:lstStyle/>
          <a:p>
            <a:r>
              <a:rPr lang="en-US" sz="3600" dirty="0" smtClean="0"/>
              <a:t>Your Training Will Be Awkward </a:t>
            </a:r>
            <a:r>
              <a:rPr lang="en-US" sz="3600" smtClean="0"/>
              <a:t>and Uncomfortable (or, my turn for a movie clip)</a:t>
            </a:r>
            <a:endParaRPr lang="en-US" sz="3600"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41</a:t>
            </a:fld>
            <a:endParaRPr 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9894" b="9894"/>
          <a:stretch/>
        </p:blipFill>
        <p:spPr>
          <a:xfrm>
            <a:off x="0" y="840054"/>
            <a:ext cx="9144000" cy="5175250"/>
          </a:xfrm>
          <a:prstGeom prst="rect">
            <a:avLst/>
          </a:prstGeom>
        </p:spPr>
      </p:pic>
      <p:sp>
        <p:nvSpPr>
          <p:cNvPr id="8" name="Rectangle 7"/>
          <p:cNvSpPr/>
          <p:nvPr/>
        </p:nvSpPr>
        <p:spPr>
          <a:xfrm>
            <a:off x="0" y="6091336"/>
            <a:ext cx="4087368" cy="307777"/>
          </a:xfrm>
          <a:prstGeom prst="rect">
            <a:avLst/>
          </a:prstGeom>
        </p:spPr>
        <p:txBody>
          <a:bodyPr wrap="square">
            <a:spAutoFit/>
          </a:bodyPr>
          <a:lstStyle/>
          <a:p>
            <a:r>
              <a:rPr lang="en-US" sz="1400" dirty="0"/>
              <a:t>https://</a:t>
            </a:r>
            <a:r>
              <a:rPr lang="en-US" sz="1400" dirty="0" err="1"/>
              <a:t>www.youtube.com</a:t>
            </a:r>
            <a:r>
              <a:rPr lang="en-US" sz="1400" dirty="0"/>
              <a:t>/</a:t>
            </a:r>
            <a:r>
              <a:rPr lang="en-US" sz="1400" dirty="0" err="1"/>
              <a:t>watch?v</a:t>
            </a:r>
            <a:r>
              <a:rPr lang="en-US" sz="1400" dirty="0"/>
              <a:t>=7YkbgvRMpW0</a:t>
            </a:r>
          </a:p>
        </p:txBody>
      </p:sp>
    </p:spTree>
    <p:extLst>
      <p:ext uri="{BB962C8B-B14F-4D97-AF65-F5344CB8AC3E}">
        <p14:creationId xmlns:p14="http://schemas.microsoft.com/office/powerpoint/2010/main" val="171527443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Delivery</a:t>
            </a:r>
            <a:endParaRPr lang="en-US" dirty="0"/>
          </a:p>
        </p:txBody>
      </p:sp>
      <p:sp>
        <p:nvSpPr>
          <p:cNvPr id="3" name="Content Placeholder 2"/>
          <p:cNvSpPr>
            <a:spLocks noGrp="1"/>
          </p:cNvSpPr>
          <p:nvPr>
            <p:ph idx="1"/>
          </p:nvPr>
        </p:nvSpPr>
        <p:spPr/>
        <p:txBody>
          <a:bodyPr>
            <a:normAutofit lnSpcReduction="10000"/>
          </a:bodyPr>
          <a:lstStyle/>
          <a:p>
            <a:r>
              <a:rPr lang="en-US" dirty="0"/>
              <a:t>YOU HAVE TO FAKE CONFIDENCE AND EXCITEMENT EVEN IF YOU HAVE NEITHER </a:t>
            </a:r>
          </a:p>
          <a:p>
            <a:r>
              <a:rPr lang="en-US" dirty="0" smtClean="0"/>
              <a:t>Warm-up </a:t>
            </a:r>
            <a:endParaRPr lang="en-US" dirty="0"/>
          </a:p>
          <a:p>
            <a:r>
              <a:rPr lang="en-US" dirty="0"/>
              <a:t>Power Pose </a:t>
            </a:r>
          </a:p>
          <a:p>
            <a:r>
              <a:rPr lang="en-US" dirty="0"/>
              <a:t>Know your material </a:t>
            </a:r>
          </a:p>
          <a:p>
            <a:r>
              <a:rPr lang="en-US" dirty="0"/>
              <a:t>Give vocal and visual interest </a:t>
            </a:r>
          </a:p>
          <a:p>
            <a:r>
              <a:rPr lang="en-US" dirty="0"/>
              <a:t>Practice </a:t>
            </a:r>
            <a:endParaRPr lang="en-US" dirty="0" smtClean="0"/>
          </a:p>
          <a:p>
            <a:pPr lvl="1"/>
            <a:r>
              <a:rPr lang="en-US" dirty="0" smtClean="0"/>
              <a:t>Give </a:t>
            </a:r>
            <a:r>
              <a:rPr lang="en-US" dirty="0"/>
              <a:t>yourself an assignment – info, timing, transitions, movement, </a:t>
            </a:r>
            <a:r>
              <a:rPr lang="en-US" dirty="0" smtClean="0"/>
              <a:t>vocal </a:t>
            </a:r>
            <a:r>
              <a:rPr lang="en-US" dirty="0" smtClean="0"/>
              <a:t>change</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42</a:t>
            </a:fld>
            <a:endParaRPr lang="en-US"/>
          </a:p>
        </p:txBody>
      </p:sp>
      <p:sp>
        <p:nvSpPr>
          <p:cNvPr id="7" name="TextBox 6"/>
          <p:cNvSpPr txBox="1"/>
          <p:nvPr/>
        </p:nvSpPr>
        <p:spPr>
          <a:xfrm>
            <a:off x="5715000" y="6042462"/>
            <a:ext cx="3429000" cy="338554"/>
          </a:xfrm>
          <a:prstGeom prst="rect">
            <a:avLst/>
          </a:prstGeom>
          <a:noFill/>
        </p:spPr>
        <p:txBody>
          <a:bodyPr wrap="square" rtlCol="0">
            <a:spAutoFit/>
          </a:bodyPr>
          <a:lstStyle/>
          <a:p>
            <a:r>
              <a:rPr lang="en-US" sz="1600" dirty="0" err="1" smtClean="0"/>
              <a:t>ActingforScientists.com</a:t>
            </a:r>
            <a:r>
              <a:rPr lang="en-US" sz="1600" dirty="0" smtClean="0"/>
              <a:t>, Jenifer Alonzo</a:t>
            </a:r>
            <a:endParaRPr lang="en-US" sz="1600" dirty="0"/>
          </a:p>
        </p:txBody>
      </p:sp>
    </p:spTree>
    <p:extLst>
      <p:ext uri="{BB962C8B-B14F-4D97-AF65-F5344CB8AC3E}">
        <p14:creationId xmlns:p14="http://schemas.microsoft.com/office/powerpoint/2010/main" val="170077968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734" y="508152"/>
            <a:ext cx="8817996" cy="861676"/>
          </a:xfrm>
        </p:spPr>
        <p:txBody>
          <a:bodyPr>
            <a:noAutofit/>
          </a:bodyPr>
          <a:lstStyle/>
          <a:p>
            <a:r>
              <a:rPr lang="en-US" sz="3600" dirty="0" smtClean="0"/>
              <a:t>Only because </a:t>
            </a:r>
            <a:r>
              <a:rPr lang="en-US" sz="3600" smtClean="0"/>
              <a:t>these are class lecture slides</a:t>
            </a:r>
            <a:r>
              <a:rPr lang="is-IS" sz="3600" dirty="0" smtClean="0"/>
              <a:t>…</a:t>
            </a:r>
            <a:endParaRPr lang="en-US" sz="3600" dirty="0"/>
          </a:p>
        </p:txBody>
      </p:sp>
      <p:sp>
        <p:nvSpPr>
          <p:cNvPr id="3" name="Content Placeholder 2"/>
          <p:cNvSpPr>
            <a:spLocks noGrp="1"/>
          </p:cNvSpPr>
          <p:nvPr>
            <p:ph idx="1"/>
          </p:nvPr>
        </p:nvSpPr>
        <p:spPr>
          <a:xfrm>
            <a:off x="457200" y="1509822"/>
            <a:ext cx="8229600" cy="4880283"/>
          </a:xfrm>
        </p:spPr>
        <p:txBody>
          <a:bodyPr>
            <a:normAutofit fontScale="77500" lnSpcReduction="20000"/>
          </a:bodyPr>
          <a:lstStyle/>
          <a:p>
            <a:r>
              <a:rPr lang="en-US" dirty="0"/>
              <a:t>Giving a Good Research </a:t>
            </a:r>
            <a:r>
              <a:rPr lang="en-US" dirty="0" smtClean="0"/>
              <a:t>Talk, </a:t>
            </a:r>
            <a:r>
              <a:rPr lang="en-US" dirty="0" smtClean="0">
                <a:hlinkClick r:id="rId2"/>
              </a:rPr>
              <a:t>http</a:t>
            </a:r>
            <a:r>
              <a:rPr lang="en-US" dirty="0">
                <a:hlinkClick r:id="rId2"/>
              </a:rPr>
              <a:t>://</a:t>
            </a:r>
            <a:r>
              <a:rPr lang="en-US" dirty="0" smtClean="0">
                <a:hlinkClick r:id="rId2"/>
              </a:rPr>
              <a:t>njn.valgrind.org/good-talk.html</a:t>
            </a:r>
            <a:endParaRPr lang="en-US" dirty="0"/>
          </a:p>
          <a:p>
            <a:pPr lvl="4"/>
            <a:endParaRPr lang="en-US" dirty="0" smtClean="0"/>
          </a:p>
          <a:p>
            <a:r>
              <a:rPr lang="en-US" dirty="0" smtClean="0"/>
              <a:t>How </a:t>
            </a:r>
            <a:r>
              <a:rPr lang="en-US" dirty="0"/>
              <a:t>To Give a Talk, Arnaud </a:t>
            </a:r>
            <a:r>
              <a:rPr lang="en-US" dirty="0" err="1"/>
              <a:t>Legout</a:t>
            </a:r>
            <a:r>
              <a:rPr lang="en-US" dirty="0"/>
              <a:t> - comprehensive set of guidelines, includes advice on slide design, </a:t>
            </a:r>
            <a:r>
              <a:rPr lang="en-US" dirty="0">
                <a:hlinkClick r:id="rId3"/>
              </a:rPr>
              <a:t>http://cel.archives-ouvertes.fr/cel-00529505/en</a:t>
            </a:r>
            <a:r>
              <a:rPr lang="en-US" dirty="0" smtClean="0">
                <a:hlinkClick r:id="rId3"/>
              </a:rPr>
              <a:t>/</a:t>
            </a:r>
            <a:endParaRPr lang="en-US" dirty="0" smtClean="0"/>
          </a:p>
          <a:p>
            <a:pPr lvl="4"/>
            <a:endParaRPr lang="en-US" dirty="0" smtClean="0"/>
          </a:p>
          <a:p>
            <a:r>
              <a:rPr lang="en-US" dirty="0" smtClean="0"/>
              <a:t>Creating </a:t>
            </a:r>
            <a:r>
              <a:rPr lang="en-US" dirty="0"/>
              <a:t>Effective Slides video, (1:03:03), </a:t>
            </a:r>
            <a:r>
              <a:rPr lang="en-US" dirty="0">
                <a:hlinkClick r:id="rId4"/>
              </a:rPr>
              <a:t>https://</a:t>
            </a:r>
            <a:r>
              <a:rPr lang="en-US" dirty="0" smtClean="0">
                <a:hlinkClick r:id="rId4"/>
              </a:rPr>
              <a:t>www.youtube.com/watch?v=meBXuTIPJQk</a:t>
            </a:r>
            <a:endParaRPr lang="en-US" i="1" dirty="0" smtClean="0"/>
          </a:p>
          <a:p>
            <a:pPr lvl="4"/>
            <a:endParaRPr lang="en-US" i="1" dirty="0" smtClean="0"/>
          </a:p>
          <a:p>
            <a:r>
              <a:rPr lang="en-US" i="1" dirty="0" smtClean="0"/>
              <a:t>English </a:t>
            </a:r>
            <a:r>
              <a:rPr lang="en-US" i="1" dirty="0"/>
              <a:t>Communication for Scientists</a:t>
            </a:r>
            <a:r>
              <a:rPr lang="en-US" dirty="0"/>
              <a:t>, </a:t>
            </a:r>
            <a:r>
              <a:rPr lang="en-US" dirty="0" smtClean="0"/>
              <a:t>Giving Oral Presentations</a:t>
            </a:r>
            <a:r>
              <a:rPr lang="en-US" dirty="0"/>
              <a:t> (includes delivering as a non-native speaker), </a:t>
            </a:r>
            <a:r>
              <a:rPr lang="en-US" dirty="0">
                <a:hlinkClick r:id="rId5"/>
              </a:rPr>
              <a:t>https://www.nature.com/scitable/ebooks/english-communication-for-scientists-14053993/giving-oral-presentations-14239332</a:t>
            </a:r>
            <a:endParaRPr lang="en-US" dirty="0"/>
          </a:p>
          <a:p>
            <a:pPr marL="0" indent="0">
              <a:buNone/>
            </a:pPr>
            <a:endParaRPr lang="en-US" dirty="0" smtClean="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43</a:t>
            </a:fld>
            <a:endParaRPr lang="en-US"/>
          </a:p>
        </p:txBody>
      </p:sp>
    </p:spTree>
    <p:extLst>
      <p:ext uri="{BB962C8B-B14F-4D97-AF65-F5344CB8AC3E}">
        <p14:creationId xmlns:p14="http://schemas.microsoft.com/office/powerpoint/2010/main" val="8588936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First, you set the scene.</a:t>
            </a:r>
            <a:endParaRPr lang="en-US" dirty="0"/>
          </a:p>
        </p:txBody>
      </p:sp>
      <p:sp>
        <p:nvSpPr>
          <p:cNvPr id="6" name="Content Placeholder 5"/>
          <p:cNvSpPr>
            <a:spLocks noGrp="1"/>
          </p:cNvSpPr>
          <p:nvPr>
            <p:ph idx="1"/>
          </p:nvPr>
        </p:nvSpPr>
        <p:spPr>
          <a:xfrm>
            <a:off x="3946450" y="1488005"/>
            <a:ext cx="4665921" cy="4475642"/>
          </a:xfrm>
        </p:spPr>
        <p:txBody>
          <a:bodyPr>
            <a:normAutofit fontScale="92500"/>
          </a:bodyPr>
          <a:lstStyle/>
          <a:p>
            <a:pPr marL="0" indent="0">
              <a:buNone/>
            </a:pPr>
            <a:r>
              <a:rPr lang="en-US" altLang="x-none" b="1" dirty="0" smtClean="0"/>
              <a:t>Title slide </a:t>
            </a:r>
            <a:r>
              <a:rPr lang="en-US" altLang="x-none" dirty="0" smtClean="0"/>
              <a:t>- Title of your paper, </a:t>
            </a:r>
            <a:r>
              <a:rPr lang="en-US" altLang="x-none" dirty="0"/>
              <a:t>your name </a:t>
            </a:r>
            <a:r>
              <a:rPr lang="en-US" altLang="x-none" dirty="0" smtClean="0"/>
              <a:t>and </a:t>
            </a:r>
            <a:r>
              <a:rPr lang="en-US" altLang="x-none" dirty="0"/>
              <a:t>names of your </a:t>
            </a:r>
            <a:r>
              <a:rPr lang="en-US" altLang="x-none" dirty="0" smtClean="0"/>
              <a:t>collaborators, your affiliation, talk venue, date</a:t>
            </a:r>
          </a:p>
          <a:p>
            <a:pPr marL="0" indent="0">
              <a:buNone/>
            </a:pPr>
            <a:endParaRPr lang="en-US" altLang="x-none" dirty="0"/>
          </a:p>
          <a:p>
            <a:pPr marL="0" indent="0">
              <a:buNone/>
            </a:pPr>
            <a:r>
              <a:rPr lang="en-US" altLang="x-none" b="1" dirty="0" smtClean="0"/>
              <a:t>Background</a:t>
            </a:r>
            <a:r>
              <a:rPr lang="en-US" altLang="x-none" dirty="0" smtClean="0"/>
              <a:t> - Provide </a:t>
            </a:r>
            <a:r>
              <a:rPr lang="en-US" altLang="x-none" i="1" dirty="0" smtClean="0"/>
              <a:t>just enough</a:t>
            </a:r>
            <a:r>
              <a:rPr lang="en-US" altLang="x-none" dirty="0" smtClean="0"/>
              <a:t> so the audience can appreciate the problem.</a:t>
            </a:r>
            <a:endParaRPr lang="en-US" altLang="x-none"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5</a:t>
            </a:fld>
            <a:endParaRPr lang="en-US"/>
          </a:p>
        </p:txBody>
      </p:sp>
      <p:pic>
        <p:nvPicPr>
          <p:cNvPr id="7" name="Picture 6"/>
          <p:cNvPicPr>
            <a:picLocks noChangeAspect="1"/>
          </p:cNvPicPr>
          <p:nvPr/>
        </p:nvPicPr>
        <p:blipFill rotWithShape="1">
          <a:blip r:embed="rId2"/>
          <a:srcRect t="58343" r="80007"/>
          <a:stretch/>
        </p:blipFill>
        <p:spPr>
          <a:xfrm>
            <a:off x="811913" y="2105245"/>
            <a:ext cx="2143938" cy="2698155"/>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0937834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Then, you present the problem.</a:t>
            </a:r>
            <a:endParaRPr lang="en-US" dirty="0"/>
          </a:p>
        </p:txBody>
      </p:sp>
      <p:sp>
        <p:nvSpPr>
          <p:cNvPr id="6" name="Content Placeholder 5"/>
          <p:cNvSpPr>
            <a:spLocks noGrp="1"/>
          </p:cNvSpPr>
          <p:nvPr>
            <p:ph idx="1"/>
          </p:nvPr>
        </p:nvSpPr>
        <p:spPr>
          <a:xfrm>
            <a:off x="4614530" y="1531088"/>
            <a:ext cx="4072270" cy="4432559"/>
          </a:xfrm>
        </p:spPr>
        <p:txBody>
          <a:bodyPr>
            <a:normAutofit fontScale="85000" lnSpcReduction="10000"/>
          </a:bodyPr>
          <a:lstStyle/>
          <a:p>
            <a:pPr marL="0" indent="0">
              <a:buNone/>
            </a:pPr>
            <a:r>
              <a:rPr lang="en-US" dirty="0" smtClean="0"/>
              <a:t>Make it sound important, even interesting.</a:t>
            </a:r>
          </a:p>
          <a:p>
            <a:pPr marL="0" indent="0">
              <a:buNone/>
            </a:pPr>
            <a:endParaRPr lang="en-US" dirty="0" smtClean="0"/>
          </a:p>
          <a:p>
            <a:pPr marL="0" indent="0">
              <a:buNone/>
            </a:pPr>
            <a:r>
              <a:rPr lang="en-US" dirty="0" smtClean="0"/>
              <a:t>“Web pages can disappear, we need to save them!”</a:t>
            </a:r>
          </a:p>
          <a:p>
            <a:pPr marL="0" indent="0">
              <a:buNone/>
            </a:pPr>
            <a:endParaRPr lang="en-US" dirty="0"/>
          </a:p>
          <a:p>
            <a:pPr marL="0" indent="0">
              <a:buNone/>
            </a:pPr>
            <a:r>
              <a:rPr lang="en-US" dirty="0" smtClean="0"/>
              <a:t>“Web archives can’t </a:t>
            </a:r>
            <a:r>
              <a:rPr lang="en-US" dirty="0" smtClean="0"/>
              <a:t>completely capture today's </a:t>
            </a:r>
            <a:r>
              <a:rPr lang="en-US" dirty="0" smtClean="0"/>
              <a:t>web pages!”</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6</a:t>
            </a:fld>
            <a:endParaRPr lang="en-US"/>
          </a:p>
        </p:txBody>
      </p:sp>
      <p:pic>
        <p:nvPicPr>
          <p:cNvPr id="7" name="Picture 6"/>
          <p:cNvPicPr>
            <a:picLocks noChangeAspect="1"/>
          </p:cNvPicPr>
          <p:nvPr/>
        </p:nvPicPr>
        <p:blipFill rotWithShape="1">
          <a:blip r:embed="rId2"/>
          <a:srcRect l="15233" t="30164" r="61689" b="10613"/>
          <a:stretch/>
        </p:blipFill>
        <p:spPr>
          <a:xfrm>
            <a:off x="1318438" y="1935124"/>
            <a:ext cx="2124739" cy="3293347"/>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875733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Highlight your brilliant approach to solving the problem.</a:t>
            </a:r>
            <a:endParaRPr lang="en-US" dirty="0"/>
          </a:p>
        </p:txBody>
      </p:sp>
      <p:sp>
        <p:nvSpPr>
          <p:cNvPr id="6" name="Content Placeholder 5"/>
          <p:cNvSpPr>
            <a:spLocks noGrp="1"/>
          </p:cNvSpPr>
          <p:nvPr>
            <p:ph idx="1"/>
          </p:nvPr>
        </p:nvSpPr>
        <p:spPr>
          <a:xfrm>
            <a:off x="4572000" y="1733107"/>
            <a:ext cx="4274288" cy="4230540"/>
          </a:xfrm>
        </p:spPr>
        <p:txBody>
          <a:bodyPr/>
          <a:lstStyle/>
          <a:p>
            <a:pPr marL="0" indent="0">
              <a:buNone/>
            </a:pPr>
            <a:endParaRPr lang="en-US" dirty="0" smtClean="0"/>
          </a:p>
          <a:p>
            <a:pPr marL="0" indent="0">
              <a:buNone/>
            </a:pPr>
            <a:r>
              <a:rPr lang="en-US" dirty="0" smtClean="0"/>
              <a:t>Skip the boring stuff.</a:t>
            </a:r>
          </a:p>
          <a:p>
            <a:pPr marL="0" indent="0">
              <a:buNone/>
            </a:pPr>
            <a:endParaRPr lang="en-US" dirty="0"/>
          </a:p>
          <a:p>
            <a:pPr marL="0" indent="0">
              <a:buNone/>
            </a:pPr>
            <a:r>
              <a:rPr lang="en-US" dirty="0" smtClean="0"/>
              <a:t>Give clear explanations.</a:t>
            </a:r>
          </a:p>
          <a:p>
            <a:pPr marL="0" indent="0">
              <a:buNone/>
            </a:pPr>
            <a:endParaRPr lang="en-US" dirty="0" smtClean="0"/>
          </a:p>
          <a:p>
            <a:pPr marL="0" indent="0">
              <a:buNone/>
            </a:pPr>
            <a:r>
              <a:rPr lang="en-US" dirty="0" smtClean="0"/>
              <a:t>Leave a little </a:t>
            </a:r>
            <a:r>
              <a:rPr lang="en-US" dirty="0" smtClean="0"/>
              <a:t>mystery.</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7</a:t>
            </a:fld>
            <a:endParaRPr lang="en-US"/>
          </a:p>
        </p:txBody>
      </p:sp>
      <p:pic>
        <p:nvPicPr>
          <p:cNvPr id="7" name="Picture 6"/>
          <p:cNvPicPr>
            <a:picLocks noChangeAspect="1"/>
          </p:cNvPicPr>
          <p:nvPr/>
        </p:nvPicPr>
        <p:blipFill rotWithShape="1">
          <a:blip r:embed="rId2"/>
          <a:srcRect l="28479" r="32241" b="45239"/>
          <a:stretch/>
        </p:blipFill>
        <p:spPr>
          <a:xfrm>
            <a:off x="731874" y="2048747"/>
            <a:ext cx="3276600" cy="2759007"/>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392929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Show that your approach solves the problem and is better than others.</a:t>
            </a:r>
            <a:endParaRPr lang="en-US" dirty="0"/>
          </a:p>
        </p:txBody>
      </p:sp>
      <p:sp>
        <p:nvSpPr>
          <p:cNvPr id="6" name="Content Placeholder 5"/>
          <p:cNvSpPr>
            <a:spLocks noGrp="1"/>
          </p:cNvSpPr>
          <p:nvPr>
            <p:ph idx="1"/>
          </p:nvPr>
        </p:nvSpPr>
        <p:spPr>
          <a:xfrm>
            <a:off x="4008474" y="1648047"/>
            <a:ext cx="4678326" cy="4374688"/>
          </a:xfrm>
        </p:spPr>
        <p:txBody>
          <a:bodyPr/>
          <a:lstStyle/>
          <a:p>
            <a:pPr marL="0" indent="0">
              <a:buNone/>
            </a:pPr>
            <a:endParaRPr lang="en-US" dirty="0" smtClean="0"/>
          </a:p>
          <a:p>
            <a:pPr marL="0" indent="0">
              <a:buNone/>
            </a:pPr>
            <a:r>
              <a:rPr lang="en-US" dirty="0" smtClean="0"/>
              <a:t>Describe your evaluation.</a:t>
            </a:r>
          </a:p>
          <a:p>
            <a:pPr marL="0" indent="0">
              <a:buNone/>
            </a:pPr>
            <a:endParaRPr lang="en-US" dirty="0"/>
          </a:p>
          <a:p>
            <a:pPr marL="0" indent="0">
              <a:buNone/>
            </a:pPr>
            <a:r>
              <a:rPr lang="en-US" dirty="0" smtClean="0"/>
              <a:t>Present compelling results.</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8</a:t>
            </a:fld>
            <a:endParaRPr lang="en-US"/>
          </a:p>
        </p:txBody>
      </p:sp>
      <p:pic>
        <p:nvPicPr>
          <p:cNvPr id="7" name="Picture 6"/>
          <p:cNvPicPr>
            <a:picLocks noChangeAspect="1"/>
          </p:cNvPicPr>
          <p:nvPr/>
        </p:nvPicPr>
        <p:blipFill rotWithShape="1">
          <a:blip r:embed="rId2"/>
          <a:srcRect l="60091" t="26343" r="11495" b="8702"/>
          <a:stretch/>
        </p:blipFill>
        <p:spPr>
          <a:xfrm>
            <a:off x="726812" y="2101093"/>
            <a:ext cx="2397388" cy="3310099"/>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2047965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End with a convincing summary.</a:t>
            </a:r>
            <a:endParaRPr lang="en-US" dirty="0"/>
          </a:p>
        </p:txBody>
      </p:sp>
      <p:sp>
        <p:nvSpPr>
          <p:cNvPr id="6" name="Content Placeholder 5"/>
          <p:cNvSpPr>
            <a:spLocks noGrp="1"/>
          </p:cNvSpPr>
          <p:nvPr>
            <p:ph idx="1"/>
          </p:nvPr>
        </p:nvSpPr>
        <p:spPr>
          <a:xfrm>
            <a:off x="3880884" y="1531088"/>
            <a:ext cx="4805916" cy="4550736"/>
          </a:xfrm>
        </p:spPr>
        <p:txBody>
          <a:bodyPr>
            <a:normAutofit fontScale="92500"/>
          </a:bodyPr>
          <a:lstStyle/>
          <a:p>
            <a:pPr marL="0" indent="0">
              <a:buNone/>
            </a:pPr>
            <a:r>
              <a:rPr lang="en-US" dirty="0" smtClean="0"/>
              <a:t>Recap the problem.</a:t>
            </a:r>
          </a:p>
          <a:p>
            <a:pPr marL="0" indent="0">
              <a:buNone/>
            </a:pPr>
            <a:endParaRPr lang="en-US" dirty="0"/>
          </a:p>
          <a:p>
            <a:pPr marL="0" indent="0">
              <a:buNone/>
            </a:pPr>
            <a:r>
              <a:rPr lang="en-US" dirty="0" smtClean="0"/>
              <a:t>Summarize the approach.</a:t>
            </a:r>
          </a:p>
          <a:p>
            <a:pPr marL="0" indent="0">
              <a:buNone/>
            </a:pPr>
            <a:endParaRPr lang="en-US" dirty="0"/>
          </a:p>
          <a:p>
            <a:pPr marL="0" indent="0">
              <a:buNone/>
            </a:pPr>
            <a:r>
              <a:rPr lang="en-US" dirty="0" smtClean="0"/>
              <a:t>Repeat the most important points of the results.</a:t>
            </a:r>
          </a:p>
          <a:p>
            <a:pPr marL="0" indent="0">
              <a:buNone/>
            </a:pPr>
            <a:endParaRPr lang="en-US" dirty="0" smtClean="0"/>
          </a:p>
          <a:p>
            <a:pPr marL="0" indent="0">
              <a:buNone/>
            </a:pPr>
            <a:r>
              <a:rPr lang="en-US" dirty="0" smtClean="0"/>
              <a:t>Provide contact information.</a:t>
            </a:r>
            <a:endParaRPr lang="en-US" dirty="0"/>
          </a:p>
          <a:p>
            <a:pPr marL="0" indent="0">
              <a:buNone/>
            </a:pP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9</a:t>
            </a:fld>
            <a:endParaRPr lang="en-US"/>
          </a:p>
        </p:txBody>
      </p:sp>
      <p:pic>
        <p:nvPicPr>
          <p:cNvPr id="7" name="Picture 6"/>
          <p:cNvPicPr>
            <a:picLocks noChangeAspect="1"/>
          </p:cNvPicPr>
          <p:nvPr/>
        </p:nvPicPr>
        <p:blipFill rotWithShape="1">
          <a:blip r:embed="rId2"/>
          <a:srcRect l="74995" t="60253"/>
          <a:stretch/>
        </p:blipFill>
        <p:spPr>
          <a:xfrm>
            <a:off x="907311" y="2036742"/>
            <a:ext cx="2654595" cy="2548659"/>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721006425"/>
      </p:ext>
    </p:extLst>
  </p:cSld>
  <p:clrMapOvr>
    <a:masterClrMapping/>
  </p:clrMapOvr>
  <p:timing>
    <p:tnLst>
      <p:par>
        <p:cTn id="1" dur="indefinite" restart="never" nodeType="tmRoot"/>
      </p:par>
    </p:tnLst>
  </p:timing>
</p:sld>
</file>

<file path=ppt/theme/theme1.xml><?xml version="1.0" encoding="utf-8"?>
<a:theme xmlns:a="http://schemas.openxmlformats.org/drawingml/2006/main" name="odu-blu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Savon</Template>
  <TotalTime>2814</TotalTime>
  <Words>1530</Words>
  <Application>Microsoft Macintosh PowerPoint</Application>
  <PresentationFormat>On-screen Show (4:3)</PresentationFormat>
  <Paragraphs>315</Paragraphs>
  <Slides>43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Apple Chancery</vt:lpstr>
      <vt:lpstr>Calibri</vt:lpstr>
      <vt:lpstr>Gill Sans</vt:lpstr>
      <vt:lpstr>Times New Roman</vt:lpstr>
      <vt:lpstr>ヒラギノ角ゴ Pro W3</vt:lpstr>
      <vt:lpstr>Arial</vt:lpstr>
      <vt:lpstr>odu-blue</vt:lpstr>
      <vt:lpstr>How to Prepare and Give an Academic Presentation</vt:lpstr>
      <vt:lpstr>Flashback: What is a PhD?</vt:lpstr>
      <vt:lpstr>Flashback: Communication Skills</vt:lpstr>
      <vt:lpstr>Giving a presentation is a lot like telling a story.</vt:lpstr>
      <vt:lpstr>First, you set the scene.</vt:lpstr>
      <vt:lpstr>Then, you present the problem.</vt:lpstr>
      <vt:lpstr>Highlight your brilliant approach to solving the problem.</vt:lpstr>
      <vt:lpstr>Show that your approach solves the problem and is better than others.</vt:lpstr>
      <vt:lpstr>End with a convincing summary.</vt:lpstr>
      <vt:lpstr>PowerPoint Presentation</vt:lpstr>
      <vt:lpstr>Consider the audience</vt:lpstr>
      <vt:lpstr>What’s the story you want to tell?</vt:lpstr>
      <vt:lpstr>A picture is worth 1000 words</vt:lpstr>
      <vt:lpstr>Consider the future life of the slides</vt:lpstr>
      <vt:lpstr>PowerPoint Presentation</vt:lpstr>
      <vt:lpstr>Introduction</vt:lpstr>
      <vt:lpstr>My Awful Slide</vt:lpstr>
      <vt:lpstr>My Slightly Better, but Still Kinda Awful Slide</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Delivery Tips</vt:lpstr>
      <vt:lpstr>Beginnings and Endings</vt:lpstr>
      <vt:lpstr>Practice, Practice, Practice!</vt:lpstr>
      <vt:lpstr>PowerPoint Presentation</vt:lpstr>
      <vt:lpstr>Tips and Tricks for Giving Talks</vt:lpstr>
      <vt:lpstr>Delivery and storytelling are your tools for achieving your objective</vt:lpstr>
      <vt:lpstr>Your Training Will Be Awkward and Uncomfortable (or, my turn for a movie clip)</vt:lpstr>
      <vt:lpstr>Delivery</vt:lpstr>
      <vt:lpstr>Only because these are class lecture slides…</vt:lpstr>
    </vt:vector>
  </TitlesOfParts>
  <Company>Old Dominion University</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Life as an Academic</dc:title>
  <dc:creator>Michele Weigle</dc:creator>
  <cp:lastModifiedBy>Michele Weigle</cp:lastModifiedBy>
  <cp:revision>353</cp:revision>
  <cp:lastPrinted>2017-09-07T15:18:11Z</cp:lastPrinted>
  <dcterms:created xsi:type="dcterms:W3CDTF">2014-12-03T18:42:40Z</dcterms:created>
  <dcterms:modified xsi:type="dcterms:W3CDTF">2017-11-07T17:37:59Z</dcterms:modified>
</cp:coreProperties>
</file>

<file path=docProps/thumbnail.jpeg>
</file>